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7620000" cx="10160000"/>
  <p:notesSz cx="7620000" cy="10160000"/>
  <p:embeddedFontLst>
    <p:embeddedFont>
      <p:font typeface="Tahom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jgqcbjHlQNMELRzZuruBSGpqHN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E7E777-5A1D-4A46-AADA-1D778AFDA740}">
  <a:tblStyle styleId="{E1E7E777-5A1D-4A46-AADA-1D778AFDA74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Tahoma-bold.fntdata"/><Relationship Id="rId10" Type="http://schemas.openxmlformats.org/officeDocument/2006/relationships/slide" Target="slides/slide5.xml"/><Relationship Id="rId32" Type="http://schemas.openxmlformats.org/officeDocument/2006/relationships/font" Target="fonts/Tahoma-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70250" y="762000"/>
            <a:ext cx="508025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1:notes"/>
          <p:cNvSpPr/>
          <p:nvPr>
            <p:ph idx="2" type="sldImg"/>
          </p:nvPr>
        </p:nvSpPr>
        <p:spPr>
          <a:xfrm>
            <a:off x="1270250" y="762000"/>
            <a:ext cx="508025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 name="Google Shape;27;p1: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2859c8873_0_229: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 name="Google Shape;92;g292859c8873_0_229: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t/>
            </a:r>
            <a:endParaRPr/>
          </a:p>
        </p:txBody>
      </p:sp>
      <p:sp>
        <p:nvSpPr>
          <p:cNvPr id="93" name="Google Shape;93;g292859c8873_0_229: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2859c8873_0_379: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 name="Google Shape;102;g292859c8873_0_379: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US"/>
              <a:t>Переход определяют пять элементов:</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US"/>
              <a:t>исходное состояние</a:t>
            </a:r>
            <a:r>
              <a:rPr lang="en-US"/>
              <a:t> - состояние, из которого происходит переход. Если объект находится в исходном состоянии, то исходящий переход может сработать, когда объект получит событие-триггер, инициирующее этот переход, причем должно быть выполнено сторожевое условие (если оно задано); </a:t>
            </a:r>
            <a:endParaRPr/>
          </a:p>
          <a:p>
            <a:pPr indent="0" lvl="0" marL="0" rtl="0" algn="l">
              <a:spcBef>
                <a:spcPts val="400"/>
              </a:spcBef>
              <a:spcAft>
                <a:spcPts val="0"/>
              </a:spcAft>
              <a:buNone/>
            </a:pPr>
            <a:r>
              <a:t/>
            </a:r>
            <a:endParaRPr b="1"/>
          </a:p>
          <a:p>
            <a:pPr indent="0" lvl="0" marL="0" rtl="0" algn="l">
              <a:spcBef>
                <a:spcPts val="400"/>
              </a:spcBef>
              <a:spcAft>
                <a:spcPts val="0"/>
              </a:spcAft>
              <a:buNone/>
            </a:pPr>
            <a:r>
              <a:rPr b="1" lang="en-US"/>
              <a:t>событие-триггер </a:t>
            </a:r>
            <a:r>
              <a:rPr lang="en-US"/>
              <a:t> - событие, при получении которого объектом, находящимся в исходном состоянии, может сработать переход (при этом должно быть выполнено сторожевое условие); </a:t>
            </a:r>
            <a:endParaRPr/>
          </a:p>
          <a:p>
            <a:pPr indent="0" lvl="0" marL="0" rtl="0" algn="l">
              <a:spcBef>
                <a:spcPts val="400"/>
              </a:spcBef>
              <a:spcAft>
                <a:spcPts val="0"/>
              </a:spcAft>
              <a:buNone/>
            </a:pPr>
            <a:r>
              <a:t/>
            </a:r>
            <a:endParaRPr b="1"/>
          </a:p>
          <a:p>
            <a:pPr indent="0" lvl="0" marL="0" rtl="0" algn="l">
              <a:spcBef>
                <a:spcPts val="400"/>
              </a:spcBef>
              <a:spcAft>
                <a:spcPts val="0"/>
              </a:spcAft>
              <a:buNone/>
            </a:pPr>
            <a:r>
              <a:rPr b="1" lang="en-US"/>
              <a:t>сторожевое условие</a:t>
            </a:r>
            <a:r>
              <a:rPr lang="en-US"/>
              <a:t> - булевское выражение, которое вычисляется при получении события-триггера. Если значение истинно, то переходу разрешено сработать, если ложно - переход не срабатывает. Если при этом не задано никакого другого перехода, инициируемого тем же самым событием, то событие теряется; </a:t>
            </a:r>
            <a:endParaRPr/>
          </a:p>
          <a:p>
            <a:pPr indent="0" lvl="0" marL="0" rtl="0" algn="l">
              <a:spcBef>
                <a:spcPts val="400"/>
              </a:spcBef>
              <a:spcAft>
                <a:spcPts val="0"/>
              </a:spcAft>
              <a:buNone/>
            </a:pPr>
            <a:r>
              <a:t/>
            </a:r>
            <a:endParaRPr b="1"/>
          </a:p>
          <a:p>
            <a:pPr indent="0" lvl="0" marL="0" rtl="0" algn="l">
              <a:spcBef>
                <a:spcPts val="400"/>
              </a:spcBef>
              <a:spcAft>
                <a:spcPts val="0"/>
              </a:spcAft>
              <a:buNone/>
            </a:pPr>
            <a:r>
              <a:rPr b="1" lang="en-US"/>
              <a:t>действие </a:t>
            </a:r>
            <a:r>
              <a:rPr lang="en-US"/>
              <a:t>- атомарное вычисление, которое может непосредственно воздействовать на объект, владеющий автоматом, или оказать косвенное воздействие на другие объекты, находящиеся в области видимости; </a:t>
            </a:r>
            <a:endParaRPr/>
          </a:p>
          <a:p>
            <a:pPr indent="0" lvl="0" marL="0" rtl="0" algn="l">
              <a:spcBef>
                <a:spcPts val="400"/>
              </a:spcBef>
              <a:spcAft>
                <a:spcPts val="0"/>
              </a:spcAft>
              <a:buNone/>
            </a:pPr>
            <a:r>
              <a:t/>
            </a:r>
            <a:endParaRPr b="1"/>
          </a:p>
          <a:p>
            <a:pPr indent="0" lvl="0" marL="0" rtl="0" algn="l">
              <a:spcBef>
                <a:spcPts val="400"/>
              </a:spcBef>
              <a:spcAft>
                <a:spcPts val="0"/>
              </a:spcAft>
              <a:buNone/>
            </a:pPr>
            <a:r>
              <a:rPr b="1" lang="en-US"/>
              <a:t>целевое состояние</a:t>
            </a:r>
            <a:r>
              <a:rPr lang="en-US"/>
              <a:t> - состояние, которое становится активным после завершения перехода. </a:t>
            </a:r>
            <a:endParaRPr/>
          </a:p>
          <a:p>
            <a:pPr indent="0" lvl="0" marL="0" rtl="0" algn="l">
              <a:spcBef>
                <a:spcPts val="400"/>
              </a:spcBef>
              <a:spcAft>
                <a:spcPts val="0"/>
              </a:spcAft>
              <a:buNone/>
            </a:pPr>
            <a:r>
              <a:t/>
            </a:r>
            <a:endParaRPr/>
          </a:p>
        </p:txBody>
      </p:sp>
      <p:sp>
        <p:nvSpPr>
          <p:cNvPr id="103" name="Google Shape;103;g292859c8873_0_379: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2859c8873_0_390: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3" name="Google Shape;113;g292859c8873_0_390: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just">
              <a:spcBef>
                <a:spcPts val="0"/>
              </a:spcBef>
              <a:spcAft>
                <a:spcPts val="0"/>
              </a:spcAft>
              <a:buNone/>
            </a:pPr>
            <a:r>
              <a:rPr lang="en-US" sz="1300">
                <a:solidFill>
                  <a:srgbClr val="002B78"/>
                </a:solidFill>
              </a:rPr>
              <a:t>В качестве событий можно рассматривать сигналы, вызовы, окончание фиксированных промежутков времени или моменты окончания выполнения определенных действий.</a:t>
            </a:r>
            <a:endParaRPr/>
          </a:p>
          <a:p>
            <a:pPr indent="0" lvl="0" marL="0" rtl="0" algn="just">
              <a:spcBef>
                <a:spcPts val="400"/>
              </a:spcBef>
              <a:spcAft>
                <a:spcPts val="0"/>
              </a:spcAft>
              <a:buNone/>
            </a:pPr>
            <a:r>
              <a:rPr lang="en-US" sz="1300">
                <a:solidFill>
                  <a:srgbClr val="002B78"/>
                </a:solidFill>
              </a:rPr>
              <a:t>Имя события идентифицирует отдельный переход на диаграмме состояний и может содержать строку текста. В этом случае принято считать переход триггерным. Если рядом со стрелкой перехода не указана никакая строка текста, то соответствующий переход является нетриггерным, и в этом случае из контекста диаграммы состояний должно быть ясно, после окончания какой деятельности он срабатывает.</a:t>
            </a:r>
            <a:endParaRPr/>
          </a:p>
        </p:txBody>
      </p:sp>
      <p:sp>
        <p:nvSpPr>
          <p:cNvPr id="114" name="Google Shape;114;g292859c8873_0_390: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1270250" y="762000"/>
            <a:ext cx="508025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5: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2859c8873_0_465: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 name="Google Shape;130;g292859c8873_0_465: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t/>
            </a:r>
            <a:endParaRPr/>
          </a:p>
        </p:txBody>
      </p:sp>
      <p:sp>
        <p:nvSpPr>
          <p:cNvPr id="131" name="Google Shape;131;g292859c8873_0_465: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p:nvPr>
            <p:ph idx="2" type="sldImg"/>
          </p:nvPr>
        </p:nvSpPr>
        <p:spPr>
          <a:xfrm>
            <a:off x="1270250" y="762000"/>
            <a:ext cx="508025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6: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c588e69a5_1_2:notes"/>
          <p:cNvSpPr/>
          <p:nvPr>
            <p:ph idx="2" type="sldImg"/>
          </p:nvPr>
        </p:nvSpPr>
        <p:spPr>
          <a:xfrm>
            <a:off x="1270250" y="762000"/>
            <a:ext cx="50802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0c588e69a5_1_2: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c588e69a5_1_8:notes"/>
          <p:cNvSpPr/>
          <p:nvPr>
            <p:ph idx="2" type="sldImg"/>
          </p:nvPr>
        </p:nvSpPr>
        <p:spPr>
          <a:xfrm>
            <a:off x="1270250" y="762000"/>
            <a:ext cx="50802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30c588e69a5_1_8: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2859c8873_0_542: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8" name="Google Shape;158;g292859c8873_0_542: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l">
              <a:lnSpc>
                <a:spcPct val="90000"/>
              </a:lnSpc>
              <a:spcBef>
                <a:spcPts val="0"/>
              </a:spcBef>
              <a:spcAft>
                <a:spcPts val="0"/>
              </a:spcAft>
              <a:buNone/>
            </a:pPr>
            <a:r>
              <a:t/>
            </a:r>
            <a:endParaRPr/>
          </a:p>
        </p:txBody>
      </p:sp>
      <p:sp>
        <p:nvSpPr>
          <p:cNvPr id="159" name="Google Shape;159;g292859c8873_0_542: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2859c8873_0_616: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8" name="Google Shape;168;g292859c8873_0_616: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marR="0" rtl="0" algn="l">
              <a:lnSpc>
                <a:spcPct val="90000"/>
              </a:lnSpc>
              <a:spcBef>
                <a:spcPts val="0"/>
              </a:spcBef>
              <a:spcAft>
                <a:spcPts val="0"/>
              </a:spcAft>
              <a:buClr>
                <a:schemeClr val="dk1"/>
              </a:buClr>
              <a:buSzPts val="1300"/>
              <a:buFont typeface="Arial"/>
              <a:buNone/>
            </a:pPr>
            <a:r>
              <a:rPr b="1" lang="en-US"/>
              <a:t>Телефонный аппарат</a:t>
            </a:r>
            <a:endParaRPr/>
          </a:p>
          <a:p>
            <a:pPr indent="0" lvl="0" marL="0" marR="0" rtl="0" algn="l">
              <a:lnSpc>
                <a:spcPct val="90000"/>
              </a:lnSpc>
              <a:spcBef>
                <a:spcPts val="400"/>
              </a:spcBef>
              <a:spcAft>
                <a:spcPts val="0"/>
              </a:spcAft>
              <a:buClr>
                <a:schemeClr val="dk1"/>
              </a:buClr>
              <a:buSzPts val="1300"/>
              <a:buFont typeface="Arial"/>
              <a:buNone/>
            </a:pPr>
            <a:r>
              <a:rPr lang="en-US"/>
              <a:t>Он может находиться в различных состояниях, одним из которых является состояние дозвона до абонента. Чтобы позвонить, необходимо снять телефонную трубку, услышать тоновый сигнал, после чего набрать нужный телефонный номер. Таким образом, состояние дозвона до абонента является составным и состоит из двух последовательных подсостояний: "поднять телефонную трубку" и "набрать телефонный номер".</a:t>
            </a:r>
            <a:endParaRPr/>
          </a:p>
          <a:p>
            <a:pPr indent="0" lvl="0" marL="0" rtl="0" algn="l">
              <a:lnSpc>
                <a:spcPct val="90000"/>
              </a:lnSpc>
              <a:spcBef>
                <a:spcPts val="400"/>
              </a:spcBef>
              <a:spcAft>
                <a:spcPts val="0"/>
              </a:spcAft>
              <a:buNone/>
            </a:pPr>
            <a:r>
              <a:rPr lang="en-US"/>
              <a:t>Два перехода специфицируют событие-триггер набор цифры, которое имеет имя “цифра”. В качестве параметра выступает отдельная цифра на диске телефонного аппарата. </a:t>
            </a:r>
            <a:endParaRPr/>
          </a:p>
          <a:p>
            <a:pPr indent="0" lvl="0" marL="0" rtl="0" algn="l">
              <a:lnSpc>
                <a:spcPct val="90000"/>
              </a:lnSpc>
              <a:spcBef>
                <a:spcPts val="400"/>
              </a:spcBef>
              <a:spcAft>
                <a:spcPts val="0"/>
              </a:spcAft>
              <a:buNone/>
            </a:pPr>
            <a:r>
              <a:rPr lang="en-US"/>
              <a:t>Переход из начального подсостояния нетриггерный, поскольку он не содержит никакой строки текста. </a:t>
            </a:r>
            <a:endParaRPr/>
          </a:p>
          <a:p>
            <a:pPr indent="0" lvl="0" marL="0" rtl="0" algn="l">
              <a:lnSpc>
                <a:spcPct val="90000"/>
              </a:lnSpc>
              <a:spcBef>
                <a:spcPts val="400"/>
              </a:spcBef>
              <a:spcAft>
                <a:spcPts val="0"/>
              </a:spcAft>
              <a:buNone/>
            </a:pPr>
            <a:r>
              <a:rPr lang="en-US"/>
              <a:t>Последний переход в конечное подсостояние не имеет события-триггера, но имеет сторожевое условие, проверяющее правильность набранного номера абонента. Только в случае истинности этого условия телефонный аппарат может перейти в конечное подсостояние, которое характеризует суперсостояние "дозвон до абонента" в целом. </a:t>
            </a:r>
            <a:endParaRPr/>
          </a:p>
          <a:p>
            <a:pPr indent="0" lvl="0" marL="0" rtl="0" algn="l">
              <a:lnSpc>
                <a:spcPct val="90000"/>
              </a:lnSpc>
              <a:spcBef>
                <a:spcPts val="400"/>
              </a:spcBef>
              <a:spcAft>
                <a:spcPts val="0"/>
              </a:spcAft>
              <a:buNone/>
            </a:pPr>
            <a:r>
              <a:t/>
            </a:r>
            <a:endParaRPr/>
          </a:p>
          <a:p>
            <a:pPr indent="0" lvl="0" marL="0" rtl="0" algn="l">
              <a:lnSpc>
                <a:spcPct val="90000"/>
              </a:lnSpc>
              <a:spcBef>
                <a:spcPts val="400"/>
              </a:spcBef>
              <a:spcAft>
                <a:spcPts val="0"/>
              </a:spcAft>
              <a:buNone/>
            </a:pPr>
            <a:r>
              <a:rPr lang="en-US"/>
              <a:t>Составное состояние может содержать в качестве вложенных подсостояний начальное и конечное состояния. При этом начальное подсостояние является исходным, когда происходит переход объекта в данное составное состояние. Если составное состояние содержит внутри себя конечное подсостояние, то переход в это вложенное конечное состояние означает завершение нахождения объекта в данном вложенном состоянии.</a:t>
            </a:r>
            <a:endParaRPr/>
          </a:p>
          <a:p>
            <a:pPr indent="0" lvl="0" marL="0" rtl="0" algn="l">
              <a:lnSpc>
                <a:spcPct val="90000"/>
              </a:lnSpc>
              <a:spcBef>
                <a:spcPts val="400"/>
              </a:spcBef>
              <a:spcAft>
                <a:spcPts val="0"/>
              </a:spcAft>
              <a:buNone/>
            </a:pPr>
            <a:r>
              <a:t/>
            </a:r>
            <a:endParaRPr/>
          </a:p>
        </p:txBody>
      </p:sp>
      <p:sp>
        <p:nvSpPr>
          <p:cNvPr id="169" name="Google Shape;169;g292859c8873_0_616: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2:notes"/>
          <p:cNvSpPr/>
          <p:nvPr>
            <p:ph idx="2" type="sldImg"/>
          </p:nvPr>
        </p:nvSpPr>
        <p:spPr>
          <a:xfrm>
            <a:off x="1270250" y="762000"/>
            <a:ext cx="508025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 name="Google Shape;33;p2: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8:notes"/>
          <p:cNvSpPr/>
          <p:nvPr>
            <p:ph idx="2" type="sldImg"/>
          </p:nvPr>
        </p:nvSpPr>
        <p:spPr>
          <a:xfrm>
            <a:off x="1270250" y="762000"/>
            <a:ext cx="508025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8: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2859c8873_0_691: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4" name="Google Shape;184;g292859c8873_0_691: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l">
              <a:lnSpc>
                <a:spcPct val="90000"/>
              </a:lnSpc>
              <a:spcBef>
                <a:spcPts val="0"/>
              </a:spcBef>
              <a:spcAft>
                <a:spcPts val="0"/>
              </a:spcAft>
              <a:buNone/>
            </a:pPr>
            <a:r>
              <a:t/>
            </a:r>
            <a:endParaRPr/>
          </a:p>
        </p:txBody>
      </p:sp>
      <p:sp>
        <p:nvSpPr>
          <p:cNvPr id="185" name="Google Shape;185;g292859c8873_0_691: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2859c8873_0_766: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4" name="Google Shape;194;g292859c8873_0_766: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l">
              <a:lnSpc>
                <a:spcPct val="90000"/>
              </a:lnSpc>
              <a:spcBef>
                <a:spcPts val="0"/>
              </a:spcBef>
              <a:spcAft>
                <a:spcPts val="0"/>
              </a:spcAft>
              <a:buNone/>
            </a:pPr>
            <a:r>
              <a:t/>
            </a:r>
            <a:endParaRPr/>
          </a:p>
        </p:txBody>
      </p:sp>
      <p:sp>
        <p:nvSpPr>
          <p:cNvPr id="195" name="Google Shape;195;g292859c8873_0_766: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p:nvPr>
            <p:ph idx="2" type="sldImg"/>
          </p:nvPr>
        </p:nvSpPr>
        <p:spPr>
          <a:xfrm>
            <a:off x="1270250" y="762000"/>
            <a:ext cx="508025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9: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2859c8873_0_777:notes"/>
          <p:cNvSpPr txBox="1"/>
          <p:nvPr>
            <p:ph idx="1" type="body"/>
          </p:nvPr>
        </p:nvSpPr>
        <p:spPr>
          <a:xfrm>
            <a:off x="762000" y="4826000"/>
            <a:ext cx="6096000" cy="45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92859c8873_0_777: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2859c8873_0_847:notes"/>
          <p:cNvSpPr/>
          <p:nvPr>
            <p:ph idx="2" type="sldImg"/>
          </p:nvPr>
        </p:nvSpPr>
        <p:spPr>
          <a:xfrm>
            <a:off x="1270250" y="762000"/>
            <a:ext cx="50802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92859c8873_0_847: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2859c8873_0_853:notes"/>
          <p:cNvSpPr/>
          <p:nvPr>
            <p:ph idx="2" type="sldImg"/>
          </p:nvPr>
        </p:nvSpPr>
        <p:spPr>
          <a:xfrm>
            <a:off x="1270250" y="762000"/>
            <a:ext cx="50802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92859c8873_0_853: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2926d8010fc_0_76:notes"/>
          <p:cNvSpPr txBox="1"/>
          <p:nvPr>
            <p:ph idx="1" type="body"/>
          </p:nvPr>
        </p:nvSpPr>
        <p:spPr>
          <a:xfrm>
            <a:off x="762000" y="4826000"/>
            <a:ext cx="6096000" cy="45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2926d8010fc_0_76:notes"/>
          <p:cNvSpPr/>
          <p:nvPr>
            <p:ph idx="2" type="sldImg"/>
          </p:nvPr>
        </p:nvSpPr>
        <p:spPr>
          <a:xfrm>
            <a:off x="1270250" y="762000"/>
            <a:ext cx="5080200" cy="381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2926d8010fc_0_81:notes"/>
          <p:cNvSpPr txBox="1"/>
          <p:nvPr>
            <p:ph idx="1" type="body"/>
          </p:nvPr>
        </p:nvSpPr>
        <p:spPr>
          <a:xfrm>
            <a:off x="762000" y="4826000"/>
            <a:ext cx="6096000" cy="45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2926d8010fc_0_81:notes"/>
          <p:cNvSpPr/>
          <p:nvPr>
            <p:ph idx="2" type="sldImg"/>
          </p:nvPr>
        </p:nvSpPr>
        <p:spPr>
          <a:xfrm>
            <a:off x="1270250" y="762000"/>
            <a:ext cx="5080200" cy="381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926d8010fc_0_88:notes"/>
          <p:cNvSpPr txBox="1"/>
          <p:nvPr>
            <p:ph idx="1" type="body"/>
          </p:nvPr>
        </p:nvSpPr>
        <p:spPr>
          <a:xfrm>
            <a:off x="762000" y="4826000"/>
            <a:ext cx="6096000" cy="45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g2926d8010fc_0_88:notes"/>
          <p:cNvSpPr/>
          <p:nvPr>
            <p:ph idx="2" type="sldImg"/>
          </p:nvPr>
        </p:nvSpPr>
        <p:spPr>
          <a:xfrm>
            <a:off x="1270250" y="762000"/>
            <a:ext cx="5080200" cy="3810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2859c8873_0_0: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 name="Google Shape;60;g292859c8873_0_0: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lang="en-US"/>
              <a:t>Реактивный объект - объект, поведение которого лучше всего характеризуется его реакцией на события, произошедшие вне его собственного контекста. У реактивного объекта есть четко выраженный жизненный цикл, когда текущее поведение обусловлено прошлым.</a:t>
            </a:r>
            <a:endParaRPr/>
          </a:p>
        </p:txBody>
      </p:sp>
      <p:sp>
        <p:nvSpPr>
          <p:cNvPr id="61" name="Google Shape;61;g292859c8873_0_0: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1270250" y="762000"/>
            <a:ext cx="508025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762000" y="4826000"/>
            <a:ext cx="6096000" cy="45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466"/>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2859c8873_0_80: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4" name="Google Shape;74;g292859c8873_0_80: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l">
              <a:lnSpc>
                <a:spcPct val="90000"/>
              </a:lnSpc>
              <a:spcBef>
                <a:spcPts val="0"/>
              </a:spcBef>
              <a:spcAft>
                <a:spcPts val="0"/>
              </a:spcAft>
              <a:buNone/>
            </a:pPr>
            <a:r>
              <a:t/>
            </a:r>
            <a:endParaRPr sz="1200">
              <a:solidFill>
                <a:schemeClr val="dk1"/>
              </a:solidFill>
              <a:latin typeface="Arial"/>
              <a:ea typeface="Arial"/>
              <a:cs typeface="Arial"/>
              <a:sym typeface="Arial"/>
            </a:endParaRPr>
          </a:p>
        </p:txBody>
      </p:sp>
      <p:sp>
        <p:nvSpPr>
          <p:cNvPr id="75" name="Google Shape;75;g292859c8873_0_80: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92859c8873_0_151:notes"/>
          <p:cNvSpPr/>
          <p:nvPr>
            <p:ph idx="2" type="sldImg"/>
          </p:nvPr>
        </p:nvSpPr>
        <p:spPr>
          <a:xfrm>
            <a:off x="1270000" y="762000"/>
            <a:ext cx="5079900" cy="381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 name="Google Shape;81;g292859c8873_0_151:notes"/>
          <p:cNvSpPr txBox="1"/>
          <p:nvPr>
            <p:ph idx="1" type="body"/>
          </p:nvPr>
        </p:nvSpPr>
        <p:spPr>
          <a:xfrm>
            <a:off x="762000" y="4826000"/>
            <a:ext cx="6096000" cy="4572000"/>
          </a:xfrm>
          <a:prstGeom prst="rect">
            <a:avLst/>
          </a:prstGeom>
          <a:noFill/>
          <a:ln>
            <a:noFill/>
          </a:ln>
        </p:spPr>
        <p:txBody>
          <a:bodyPr anchorCtr="0" anchor="t" bIns="50775" lIns="101575" spcFirstLastPara="1" rIns="101575" wrap="square" tIns="50775">
            <a:noAutofit/>
          </a:bodyPr>
          <a:lstStyle/>
          <a:p>
            <a:pPr indent="0" lvl="0" marL="0" rtl="0" algn="l">
              <a:spcBef>
                <a:spcPts val="0"/>
              </a:spcBef>
              <a:spcAft>
                <a:spcPts val="0"/>
              </a:spcAft>
              <a:buNone/>
            </a:pPr>
            <a:r>
              <a:rPr b="1" lang="en-US"/>
              <a:t>Имя состояния</a:t>
            </a:r>
            <a:endParaRPr/>
          </a:p>
          <a:p>
            <a:pPr indent="0" lvl="0" marL="0" rtl="0" algn="l">
              <a:spcBef>
                <a:spcPts val="400"/>
              </a:spcBef>
              <a:spcAft>
                <a:spcPts val="0"/>
              </a:spcAft>
              <a:buNone/>
            </a:pPr>
            <a:r>
              <a:rPr lang="en-US"/>
              <a:t>В качестве имени состояния рекомендуется использовать глаголы в настоящем времени (звенит, печатает, ожидает) или соответствующие причастия (занят, свободен, передано, получено). Имя состояния может отсутствовать. В этом случае состояние является анонимным, и если на диаграмме состояний их несколько, то все они должны различаться между собой.</a:t>
            </a:r>
            <a:endParaRPr/>
          </a:p>
        </p:txBody>
      </p:sp>
      <p:sp>
        <p:nvSpPr>
          <p:cNvPr id="82" name="Google Shape;82;g292859c8873_0_151:notes"/>
          <p:cNvSpPr txBox="1"/>
          <p:nvPr>
            <p:ph idx="12" type="sldNum"/>
          </p:nvPr>
        </p:nvSpPr>
        <p:spPr>
          <a:xfrm>
            <a:off x="4316237" y="9650237"/>
            <a:ext cx="3302100" cy="507900"/>
          </a:xfrm>
          <a:prstGeom prst="rect">
            <a:avLst/>
          </a:prstGeom>
          <a:noFill/>
          <a:ln>
            <a:noFill/>
          </a:ln>
        </p:spPr>
        <p:txBody>
          <a:bodyPr anchorCtr="0" anchor="b" bIns="50775" lIns="101575" spcFirstLastPara="1" rIns="101575" wrap="square" tIns="50775">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 name="Shape 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12"/>
          <p:cNvSpPr txBox="1"/>
          <p:nvPr>
            <p:ph type="ctrTitle"/>
          </p:nvPr>
        </p:nvSpPr>
        <p:spPr>
          <a:xfrm>
            <a:off x="914400" y="3048000"/>
            <a:ext cx="8331200" cy="1219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9pPr>
          </a:lstStyle>
          <a:p/>
        </p:txBody>
      </p:sp>
      <p:sp>
        <p:nvSpPr>
          <p:cNvPr id="9" name="Google Shape;9;p12"/>
          <p:cNvSpPr txBox="1"/>
          <p:nvPr>
            <p:ph idx="1" type="subTitle"/>
          </p:nvPr>
        </p:nvSpPr>
        <p:spPr>
          <a:xfrm>
            <a:off x="1828800" y="4572000"/>
            <a:ext cx="6502400" cy="914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 name="Shape 10"/>
        <p:cNvGrpSpPr/>
        <p:nvPr/>
      </p:nvGrpSpPr>
      <p:grpSpPr>
        <a:xfrm>
          <a:off x="0" y="0"/>
          <a:ext cx="0" cy="0"/>
          <a:chOff x="0" y="0"/>
          <a:chExt cx="0" cy="0"/>
        </a:xfrm>
      </p:grpSpPr>
      <p:sp>
        <p:nvSpPr>
          <p:cNvPr id="11" name="Google Shape;11;p13"/>
          <p:cNvSpPr txBox="1"/>
          <p:nvPr>
            <p:ph type="title"/>
          </p:nvPr>
        </p:nvSpPr>
        <p:spPr>
          <a:xfrm>
            <a:off x="304800" y="304800"/>
            <a:ext cx="9550400" cy="91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9pPr>
          </a:lstStyle>
          <a:p/>
        </p:txBody>
      </p:sp>
      <p:sp>
        <p:nvSpPr>
          <p:cNvPr id="12" name="Google Shape;12;p13"/>
          <p:cNvSpPr txBox="1"/>
          <p:nvPr>
            <p:ph idx="1" type="body"/>
          </p:nvPr>
        </p:nvSpPr>
        <p:spPr>
          <a:xfrm>
            <a:off x="304800" y="1828800"/>
            <a:ext cx="9550400" cy="5486400"/>
          </a:xfrm>
          <a:prstGeom prst="rect">
            <a:avLst/>
          </a:prstGeom>
          <a:noFill/>
          <a:ln>
            <a:noFill/>
          </a:ln>
        </p:spPr>
        <p:txBody>
          <a:bodyPr anchorCtr="0" anchor="t" bIns="91425" lIns="91425" spcFirstLastPara="1" rIns="91425" wrap="square" tIns="91425">
            <a:noAutofit/>
          </a:bodyPr>
          <a:lstStyle>
            <a:lvl1pPr indent="-397954" lvl="0" marL="4572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1pPr>
            <a:lvl2pPr indent="-397954" lvl="1" marL="9144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2pPr>
            <a:lvl3pPr indent="-397954" lvl="2" marL="13716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3pPr>
            <a:lvl4pPr indent="-397954" lvl="3" marL="18288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4pPr>
            <a:lvl5pPr indent="-397954" lvl="4" marL="22860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5pPr>
            <a:lvl6pPr indent="-397954" lvl="5" marL="27432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6pPr>
            <a:lvl7pPr indent="-397954" lvl="6" marL="32004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7pPr>
            <a:lvl8pPr indent="-397954" lvl="7" marL="36576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8pPr>
            <a:lvl9pPr indent="-397954" lvl="8" marL="41148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 name="Shape 13"/>
        <p:cNvGrpSpPr/>
        <p:nvPr/>
      </p:nvGrpSpPr>
      <p:grpSpPr>
        <a:xfrm>
          <a:off x="0" y="0"/>
          <a:ext cx="0" cy="0"/>
          <a:chOff x="0" y="0"/>
          <a:chExt cx="0" cy="0"/>
        </a:xfrm>
      </p:grpSpPr>
      <p:sp>
        <p:nvSpPr>
          <p:cNvPr id="14" name="Google Shape;14;p14"/>
          <p:cNvSpPr txBox="1"/>
          <p:nvPr>
            <p:ph type="title"/>
          </p:nvPr>
        </p:nvSpPr>
        <p:spPr>
          <a:xfrm>
            <a:off x="304800" y="304800"/>
            <a:ext cx="9550400" cy="914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267"/>
              <a:buFont typeface="Arial"/>
              <a:buChar char="■"/>
              <a:defRPr b="0" i="0" sz="4266" u="none" cap="none" strike="noStrike">
                <a:solidFill>
                  <a:srgbClr val="000000"/>
                </a:solidFill>
                <a:latin typeface="Arial"/>
                <a:ea typeface="Arial"/>
                <a:cs typeface="Arial"/>
                <a:sym typeface="Arial"/>
              </a:defRPr>
            </a:lvl9pPr>
          </a:lstStyle>
          <a:p/>
        </p:txBody>
      </p:sp>
      <p:sp>
        <p:nvSpPr>
          <p:cNvPr id="15" name="Google Shape;15;p14"/>
          <p:cNvSpPr txBox="1"/>
          <p:nvPr>
            <p:ph idx="1" type="body"/>
          </p:nvPr>
        </p:nvSpPr>
        <p:spPr>
          <a:xfrm>
            <a:off x="304800" y="1828800"/>
            <a:ext cx="4470400" cy="5486400"/>
          </a:xfrm>
          <a:prstGeom prst="rect">
            <a:avLst/>
          </a:prstGeom>
          <a:noFill/>
          <a:ln>
            <a:noFill/>
          </a:ln>
        </p:spPr>
        <p:txBody>
          <a:bodyPr anchorCtr="0" anchor="t" bIns="91425" lIns="91425" spcFirstLastPara="1" rIns="91425" wrap="square" tIns="91425">
            <a:noAutofit/>
          </a:bodyPr>
          <a:lstStyle>
            <a:lvl1pPr indent="-397954" lvl="0" marL="4572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1pPr>
            <a:lvl2pPr indent="-397954" lvl="1" marL="9144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2pPr>
            <a:lvl3pPr indent="-397954" lvl="2" marL="13716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3pPr>
            <a:lvl4pPr indent="-397954" lvl="3" marL="18288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4pPr>
            <a:lvl5pPr indent="-397954" lvl="4" marL="22860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5pPr>
            <a:lvl6pPr indent="-397954" lvl="5" marL="27432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6pPr>
            <a:lvl7pPr indent="-397954" lvl="6" marL="32004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7pPr>
            <a:lvl8pPr indent="-397954" lvl="7" marL="36576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8pPr>
            <a:lvl9pPr indent="-397954" lvl="8" marL="41148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9pPr>
          </a:lstStyle>
          <a:p/>
        </p:txBody>
      </p:sp>
      <p:sp>
        <p:nvSpPr>
          <p:cNvPr id="16" name="Google Shape;16;p14"/>
          <p:cNvSpPr txBox="1"/>
          <p:nvPr>
            <p:ph idx="2" type="body"/>
          </p:nvPr>
        </p:nvSpPr>
        <p:spPr>
          <a:xfrm>
            <a:off x="5384800" y="1828800"/>
            <a:ext cx="4470400" cy="5486400"/>
          </a:xfrm>
          <a:prstGeom prst="rect">
            <a:avLst/>
          </a:prstGeom>
          <a:noFill/>
          <a:ln>
            <a:noFill/>
          </a:ln>
        </p:spPr>
        <p:txBody>
          <a:bodyPr anchorCtr="0" anchor="t" bIns="91425" lIns="91425" spcFirstLastPara="1" rIns="91425" wrap="square" tIns="91425">
            <a:noAutofit/>
          </a:bodyPr>
          <a:lstStyle>
            <a:lvl1pPr indent="-397954" lvl="0" marL="4572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1pPr>
            <a:lvl2pPr indent="-397954" lvl="1" marL="9144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2pPr>
            <a:lvl3pPr indent="-397954" lvl="2" marL="13716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3pPr>
            <a:lvl4pPr indent="-397954" lvl="3" marL="18288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4pPr>
            <a:lvl5pPr indent="-397954" lvl="4" marL="22860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5pPr>
            <a:lvl6pPr indent="-397954" lvl="5" marL="27432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6pPr>
            <a:lvl7pPr indent="-397954" lvl="6" marL="32004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7pPr>
            <a:lvl8pPr indent="-397954" lvl="7" marL="36576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8pPr>
            <a:lvl9pPr indent="-397954" lvl="8" marL="4114800" marR="0" rtl="0" algn="l">
              <a:lnSpc>
                <a:spcPct val="100000"/>
              </a:lnSpc>
              <a:spcBef>
                <a:spcPts val="0"/>
              </a:spcBef>
              <a:spcAft>
                <a:spcPts val="0"/>
              </a:spcAft>
              <a:buClr>
                <a:srgbClr val="000000"/>
              </a:buClr>
              <a:buSzPts val="2667"/>
              <a:buFont typeface="Arial"/>
              <a:buChar char="■"/>
              <a:defRPr b="0" i="0" sz="2666"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 name="Shape 17"/>
        <p:cNvGrpSpPr/>
        <p:nvPr/>
      </p:nvGrpSpPr>
      <p:grpSpPr>
        <a:xfrm>
          <a:off x="0" y="0"/>
          <a:ext cx="0" cy="0"/>
          <a:chOff x="0" y="0"/>
          <a:chExt cx="0" cy="0"/>
        </a:xfrm>
      </p:grpSpPr>
      <p:sp>
        <p:nvSpPr>
          <p:cNvPr id="18" name="Google Shape;18;p15"/>
          <p:cNvSpPr txBox="1"/>
          <p:nvPr>
            <p:ph idx="1" type="body"/>
          </p:nvPr>
        </p:nvSpPr>
        <p:spPr>
          <a:xfrm>
            <a:off x="304800" y="6705600"/>
            <a:ext cx="9550400" cy="609600"/>
          </a:xfrm>
          <a:prstGeom prst="rect">
            <a:avLst/>
          </a:prstGeom>
          <a:noFill/>
          <a:ln>
            <a:noFill/>
          </a:ln>
        </p:spPr>
        <p:txBody>
          <a:bodyPr anchorCtr="0" anchor="t" bIns="91425" lIns="91425" spcFirstLastPara="1" rIns="91425" wrap="square" tIns="91425">
            <a:noAutofit/>
          </a:bodyPr>
          <a:lstStyle>
            <a:lvl1pPr indent="-431800" lvl="0" marL="457200" marR="0" rtl="0" algn="ctr">
              <a:lnSpc>
                <a:spcPct val="100000"/>
              </a:lnSpc>
              <a:spcBef>
                <a:spcPts val="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9" name="Shape 19"/>
        <p:cNvGrpSpPr/>
        <p:nvPr/>
      </p:nvGrpSpPr>
      <p:grpSpPr>
        <a:xfrm>
          <a:off x="0" y="0"/>
          <a:ext cx="0" cy="0"/>
          <a:chOff x="0" y="0"/>
          <a:chExt cx="0" cy="0"/>
        </a:xfrm>
      </p:grpSpPr>
      <p:sp>
        <p:nvSpPr>
          <p:cNvPr id="20" name="Google Shape;20;g2926d8010fc_0_127"/>
          <p:cNvSpPr txBox="1"/>
          <p:nvPr>
            <p:ph type="title"/>
          </p:nvPr>
        </p:nvSpPr>
        <p:spPr>
          <a:xfrm>
            <a:off x="680720" y="254000"/>
            <a:ext cx="9059400" cy="1100700"/>
          </a:xfrm>
          <a:prstGeom prst="rect">
            <a:avLst/>
          </a:prstGeom>
          <a:noFill/>
          <a:ln>
            <a:noFill/>
          </a:ln>
        </p:spPr>
        <p:txBody>
          <a:bodyPr anchorCtr="0" anchor="ctr" bIns="50775" lIns="101575" spcFirstLastPara="1" rIns="101575" wrap="square" tIns="50775">
            <a:noAutofit/>
          </a:bodyPr>
          <a:lstStyle>
            <a:lvl1pPr lvl="0" rtl="0" algn="l">
              <a:spcBef>
                <a:spcPts val="0"/>
              </a:spcBef>
              <a:spcAft>
                <a:spcPts val="0"/>
              </a:spcAft>
              <a:buSzPts val="1600"/>
              <a:buNone/>
              <a:defRPr sz="1600"/>
            </a:lvl1pPr>
            <a:lvl2pPr lvl="1" rtl="0" algn="l">
              <a:spcBef>
                <a:spcPts val="0"/>
              </a:spcBef>
              <a:spcAft>
                <a:spcPts val="0"/>
              </a:spcAft>
              <a:buSzPts val="1600"/>
              <a:buNone/>
              <a:defRPr sz="1600"/>
            </a:lvl2pPr>
            <a:lvl3pPr lvl="2" rtl="0" algn="l">
              <a:spcBef>
                <a:spcPts val="0"/>
              </a:spcBef>
              <a:spcAft>
                <a:spcPts val="0"/>
              </a:spcAft>
              <a:buSzPts val="1600"/>
              <a:buNone/>
              <a:defRPr sz="1600"/>
            </a:lvl3pPr>
            <a:lvl4pPr lvl="3" rtl="0" algn="l">
              <a:spcBef>
                <a:spcPts val="0"/>
              </a:spcBef>
              <a:spcAft>
                <a:spcPts val="0"/>
              </a:spcAft>
              <a:buSzPts val="1600"/>
              <a:buNone/>
              <a:defRPr sz="1600"/>
            </a:lvl4pPr>
            <a:lvl5pPr lvl="4" rtl="0" algn="l">
              <a:spcBef>
                <a:spcPts val="0"/>
              </a:spcBef>
              <a:spcAft>
                <a:spcPts val="0"/>
              </a:spcAft>
              <a:buSzPts val="1600"/>
              <a:buNone/>
              <a:defRPr sz="1600"/>
            </a:lvl5pPr>
            <a:lvl6pPr lvl="5" rtl="0" algn="l">
              <a:spcBef>
                <a:spcPts val="0"/>
              </a:spcBef>
              <a:spcAft>
                <a:spcPts val="0"/>
              </a:spcAft>
              <a:buSzPts val="1600"/>
              <a:buNone/>
              <a:defRPr sz="1600"/>
            </a:lvl6pPr>
            <a:lvl7pPr lvl="6" rtl="0" algn="l">
              <a:spcBef>
                <a:spcPts val="0"/>
              </a:spcBef>
              <a:spcAft>
                <a:spcPts val="0"/>
              </a:spcAft>
              <a:buSzPts val="1600"/>
              <a:buNone/>
              <a:defRPr sz="1600"/>
            </a:lvl7pPr>
            <a:lvl8pPr lvl="7" rtl="0" algn="l">
              <a:spcBef>
                <a:spcPts val="0"/>
              </a:spcBef>
              <a:spcAft>
                <a:spcPts val="0"/>
              </a:spcAft>
              <a:buSzPts val="1600"/>
              <a:buNone/>
              <a:defRPr sz="1600"/>
            </a:lvl8pPr>
            <a:lvl9pPr lvl="8" rtl="0" algn="l">
              <a:spcBef>
                <a:spcPts val="0"/>
              </a:spcBef>
              <a:spcAft>
                <a:spcPts val="0"/>
              </a:spcAft>
              <a:buSzPts val="1600"/>
              <a:buNone/>
              <a:defRPr sz="1600"/>
            </a:lvl9pPr>
          </a:lstStyle>
          <a:p/>
        </p:txBody>
      </p:sp>
      <p:sp>
        <p:nvSpPr>
          <p:cNvPr id="21" name="Google Shape;21;g2926d8010fc_0_127"/>
          <p:cNvSpPr txBox="1"/>
          <p:nvPr>
            <p:ph idx="1" type="body"/>
          </p:nvPr>
        </p:nvSpPr>
        <p:spPr>
          <a:xfrm>
            <a:off x="680720" y="1778000"/>
            <a:ext cx="9059400" cy="4995300"/>
          </a:xfrm>
          <a:prstGeom prst="rect">
            <a:avLst/>
          </a:prstGeom>
          <a:noFill/>
          <a:ln>
            <a:noFill/>
          </a:ln>
        </p:spPr>
        <p:txBody>
          <a:bodyPr anchorCtr="0" anchor="t" bIns="50775" lIns="101575" spcFirstLastPara="1" rIns="101575" wrap="square" tIns="50775">
            <a:noAutofit/>
          </a:bodyPr>
          <a:lstStyle>
            <a:lvl1pPr indent="-304800" lvl="0" marL="457200" rtl="0" algn="l">
              <a:spcBef>
                <a:spcPts val="800"/>
              </a:spcBef>
              <a:spcAft>
                <a:spcPts val="0"/>
              </a:spcAft>
              <a:buSzPts val="1200"/>
              <a:buChar char="●"/>
              <a:defRPr sz="1600"/>
            </a:lvl1pPr>
            <a:lvl2pPr indent="-317500" lvl="1" marL="914400" rtl="0" algn="l">
              <a:spcBef>
                <a:spcPts val="600"/>
              </a:spcBef>
              <a:spcAft>
                <a:spcPts val="0"/>
              </a:spcAft>
              <a:buSzPts val="1400"/>
              <a:buChar char="○"/>
              <a:defRPr sz="1600"/>
            </a:lvl2pPr>
            <a:lvl3pPr indent="-323850" lvl="2" marL="1371600" rtl="0" algn="l">
              <a:spcBef>
                <a:spcPts val="600"/>
              </a:spcBef>
              <a:spcAft>
                <a:spcPts val="0"/>
              </a:spcAft>
              <a:buSzPts val="1500"/>
              <a:buChar char="■"/>
              <a:defRPr sz="1600"/>
            </a:lvl3pPr>
            <a:lvl4pPr indent="-323850" lvl="3" marL="1828800" rtl="0" algn="l">
              <a:spcBef>
                <a:spcPts val="400"/>
              </a:spcBef>
              <a:spcAft>
                <a:spcPts val="0"/>
              </a:spcAft>
              <a:buSzPts val="1500"/>
              <a:buChar char="●"/>
              <a:defRPr sz="1600"/>
            </a:lvl4pPr>
            <a:lvl5pPr indent="-311150" lvl="4" marL="2286000" rtl="0" algn="l">
              <a:spcBef>
                <a:spcPts val="400"/>
              </a:spcBef>
              <a:spcAft>
                <a:spcPts val="0"/>
              </a:spcAft>
              <a:buSzPts val="1300"/>
              <a:buChar char="○"/>
              <a:defRPr sz="1600"/>
            </a:lvl5pPr>
            <a:lvl6pPr indent="-355600" lvl="5" marL="2743200" rtl="0" algn="l">
              <a:spcBef>
                <a:spcPts val="400"/>
              </a:spcBef>
              <a:spcAft>
                <a:spcPts val="0"/>
              </a:spcAft>
              <a:buSzPts val="2000"/>
              <a:buChar char="■"/>
              <a:defRPr sz="1600"/>
            </a:lvl6pPr>
            <a:lvl7pPr indent="-355600" lvl="6" marL="3200400" rtl="0" algn="l">
              <a:spcBef>
                <a:spcPts val="400"/>
              </a:spcBef>
              <a:spcAft>
                <a:spcPts val="0"/>
              </a:spcAft>
              <a:buSzPts val="2000"/>
              <a:buChar char="●"/>
              <a:defRPr sz="1600"/>
            </a:lvl7pPr>
            <a:lvl8pPr indent="-355600" lvl="7" marL="3657600" rtl="0" algn="l">
              <a:spcBef>
                <a:spcPts val="400"/>
              </a:spcBef>
              <a:spcAft>
                <a:spcPts val="0"/>
              </a:spcAft>
              <a:buSzPts val="2000"/>
              <a:buChar char="○"/>
              <a:defRPr sz="1600"/>
            </a:lvl8pPr>
            <a:lvl9pPr indent="-355600" lvl="8" marL="4114800" rtl="0" algn="l">
              <a:spcBef>
                <a:spcPts val="400"/>
              </a:spcBef>
              <a:spcAft>
                <a:spcPts val="0"/>
              </a:spcAft>
              <a:buSzPts val="2000"/>
              <a:buChar char="■"/>
              <a:defRPr sz="1600"/>
            </a:lvl9pPr>
          </a:lstStyle>
          <a:p/>
        </p:txBody>
      </p:sp>
      <p:sp>
        <p:nvSpPr>
          <p:cNvPr id="22" name="Google Shape;22;g2926d8010fc_0_127"/>
          <p:cNvSpPr txBox="1"/>
          <p:nvPr>
            <p:ph idx="10" type="dt"/>
          </p:nvPr>
        </p:nvSpPr>
        <p:spPr>
          <a:xfrm>
            <a:off x="6773333" y="6942667"/>
            <a:ext cx="2963400" cy="405600"/>
          </a:xfrm>
          <a:prstGeom prst="rect">
            <a:avLst/>
          </a:prstGeom>
          <a:noFill/>
          <a:ln>
            <a:noFill/>
          </a:ln>
        </p:spPr>
        <p:txBody>
          <a:bodyPr anchorCtr="0" anchor="ctr" bIns="50775" lIns="101575" spcFirstLastPara="1" rIns="101575" wrap="square" tIns="50775">
            <a:noAutofit/>
          </a:bodyPr>
          <a:lstStyle>
            <a:lvl1pPr lvl="0" rtl="0" algn="l">
              <a:lnSpc>
                <a:spcPct val="100000"/>
              </a:lnSpc>
              <a:spcBef>
                <a:spcPts val="0"/>
              </a:spcBef>
              <a:spcAft>
                <a:spcPts val="0"/>
              </a:spcAft>
              <a:buSzPts val="1600"/>
              <a:buNone/>
              <a:defRPr sz="1600">
                <a:solidFill>
                  <a:schemeClr val="dk2"/>
                </a:solidFill>
              </a:defRPr>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23" name="Google Shape;23;g2926d8010fc_0_127"/>
          <p:cNvSpPr txBox="1"/>
          <p:nvPr>
            <p:ph idx="11" type="ftr"/>
          </p:nvPr>
        </p:nvSpPr>
        <p:spPr>
          <a:xfrm>
            <a:off x="677333" y="6942667"/>
            <a:ext cx="6023700" cy="405600"/>
          </a:xfrm>
          <a:prstGeom prst="rect">
            <a:avLst/>
          </a:prstGeom>
          <a:noFill/>
          <a:ln>
            <a:noFill/>
          </a:ln>
        </p:spPr>
        <p:txBody>
          <a:bodyPr anchorCtr="0" anchor="ctr" bIns="50775" lIns="101575" spcFirstLastPara="1" rIns="101575" wrap="square" tIns="5077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24" name="Google Shape;24;g2926d8010fc_0_127"/>
          <p:cNvSpPr txBox="1"/>
          <p:nvPr>
            <p:ph idx="12" type="sldNum"/>
          </p:nvPr>
        </p:nvSpPr>
        <p:spPr>
          <a:xfrm>
            <a:off x="0" y="1412874"/>
            <a:ext cx="592800" cy="271800"/>
          </a:xfrm>
          <a:prstGeom prst="rect">
            <a:avLst/>
          </a:prstGeom>
          <a:noFill/>
          <a:ln>
            <a:noFill/>
          </a:ln>
        </p:spPr>
        <p:txBody>
          <a:bodyPr anchorCtr="0" anchor="ctr" bIns="50775" lIns="101575" spcFirstLastPara="1" rIns="101575" wrap="square" tIns="50775">
            <a:normAutofit fontScale="85000" lnSpcReduction="20000"/>
          </a:bodyPr>
          <a:lstStyle>
            <a:lvl1pPr indent="0" lvl="0" marL="0" marR="0" rtl="0" algn="ctr">
              <a:lnSpc>
                <a:spcPct val="100000"/>
              </a:lnSpc>
              <a:spcBef>
                <a:spcPts val="0"/>
              </a:spcBef>
              <a:spcAft>
                <a:spcPts val="0"/>
              </a:spcAft>
              <a:buClr>
                <a:srgbClr val="FFFFFF"/>
              </a:buClr>
              <a:buSzPts val="1600"/>
              <a:buFont typeface="Arial"/>
              <a:buNone/>
              <a:defRPr b="1" i="0" sz="1600" u="non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FFFFFF"/>
              </a:buClr>
              <a:buSzPts val="1600"/>
              <a:buFont typeface="Arial"/>
              <a:buNone/>
              <a:defRPr b="1" i="0" sz="1600" u="non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FFFFFF"/>
              </a:buClr>
              <a:buSzPts val="1600"/>
              <a:buFont typeface="Arial"/>
              <a:buNone/>
              <a:defRPr b="1" i="0" sz="1600" u="non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FFFFFF"/>
              </a:buClr>
              <a:buSzPts val="1600"/>
              <a:buFont typeface="Arial"/>
              <a:buNone/>
              <a:defRPr b="1" i="0" sz="1600" u="non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FFFFFF"/>
              </a:buClr>
              <a:buSzPts val="1600"/>
              <a:buFont typeface="Arial"/>
              <a:buNone/>
              <a:defRPr b="1" i="0" sz="1600" u="non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FFFFFF"/>
              </a:buClr>
              <a:buSzPts val="1600"/>
              <a:buFont typeface="Arial"/>
              <a:buNone/>
              <a:defRPr b="1" i="0" sz="1600" u="non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FFFFFF"/>
              </a:buClr>
              <a:buSzPts val="1600"/>
              <a:buFont typeface="Arial"/>
              <a:buNone/>
              <a:defRPr b="1" i="0" sz="1600" u="non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FFFFFF"/>
              </a:buClr>
              <a:buSzPts val="1600"/>
              <a:buFont typeface="Arial"/>
              <a:buNone/>
              <a:defRPr b="1" i="0" sz="1600" u="non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FFFFFF"/>
              </a:buClr>
              <a:buSzPts val="1600"/>
              <a:buFont typeface="Arial"/>
              <a:buNone/>
              <a:defRPr b="1" i="0" sz="1600" u="non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b="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1"/>
          <p:cNvSpPr txBox="1"/>
          <p:nvPr>
            <p:ph type="ctrTitle"/>
          </p:nvPr>
        </p:nvSpPr>
        <p:spPr>
          <a:xfrm>
            <a:off x="864300" y="2418275"/>
            <a:ext cx="8507575" cy="1607250"/>
          </a:xfrm>
          <a:prstGeom prst="rect">
            <a:avLst/>
          </a:prstGeom>
          <a:noFill/>
          <a:ln>
            <a:noFill/>
          </a:ln>
        </p:spPr>
        <p:txBody>
          <a:bodyPr anchorCtr="0" anchor="ctr" bIns="38100" lIns="38100" spcFirstLastPara="1" rIns="38100" wrap="square" tIns="38100">
            <a:noAutofit/>
          </a:bodyPr>
          <a:lstStyle/>
          <a:p>
            <a:pPr indent="0" lvl="0" marL="0" marR="0" rtl="0" algn="ctr">
              <a:lnSpc>
                <a:spcPct val="119886"/>
              </a:lnSpc>
              <a:spcBef>
                <a:spcPts val="0"/>
              </a:spcBef>
              <a:spcAft>
                <a:spcPts val="0"/>
              </a:spcAft>
              <a:buClr>
                <a:srgbClr val="000000"/>
              </a:buClr>
              <a:buSzPts val="4888"/>
              <a:buFont typeface="Arial"/>
              <a:buNone/>
            </a:pPr>
            <a:r>
              <a:rPr b="0" i="0" lang="en-US" sz="4888" u="none" cap="none" strike="noStrike">
                <a:solidFill>
                  <a:srgbClr val="000000"/>
                </a:solidFill>
                <a:latin typeface="Arial"/>
                <a:ea typeface="Arial"/>
                <a:cs typeface="Arial"/>
                <a:sym typeface="Arial"/>
              </a:rPr>
              <a:t>Диаграмма состояний</a:t>
            </a:r>
            <a:endParaRPr b="0" i="0" sz="4888" u="none" cap="none" strike="noStrike">
              <a:solidFill>
                <a:srgbClr val="000000"/>
              </a:solidFill>
              <a:latin typeface="Arial"/>
              <a:ea typeface="Arial"/>
              <a:cs typeface="Arial"/>
              <a:sym typeface="Arial"/>
            </a:endParaRPr>
          </a:p>
        </p:txBody>
      </p:sp>
      <p:sp>
        <p:nvSpPr>
          <p:cNvPr id="30" name="Google Shape;30;p1"/>
          <p:cNvSpPr txBox="1"/>
          <p:nvPr>
            <p:ph idx="1" type="subTitle"/>
          </p:nvPr>
        </p:nvSpPr>
        <p:spPr>
          <a:xfrm>
            <a:off x="1813950" y="3638125"/>
            <a:ext cx="6983700" cy="1921200"/>
          </a:xfrm>
          <a:prstGeom prst="rect">
            <a:avLst/>
          </a:prstGeom>
          <a:noFill/>
          <a:ln>
            <a:noFill/>
          </a:ln>
        </p:spPr>
        <p:txBody>
          <a:bodyPr anchorCtr="0" anchor="t" bIns="38100" lIns="38100" spcFirstLastPara="1" rIns="38100" wrap="square" tIns="38100">
            <a:noAutofit/>
          </a:bodyPr>
          <a:lstStyle/>
          <a:p>
            <a:pPr indent="0" lvl="0" marL="0" marR="0" rtl="0" algn="ctr">
              <a:lnSpc>
                <a:spcPct val="119921"/>
              </a:lnSpc>
              <a:spcBef>
                <a:spcPts val="0"/>
              </a:spcBef>
              <a:spcAft>
                <a:spcPts val="0"/>
              </a:spcAft>
              <a:buClr>
                <a:srgbClr val="000000"/>
              </a:buClr>
              <a:buSzPts val="3555"/>
              <a:buFont typeface="Arial"/>
              <a:buNone/>
            </a:pPr>
            <a:r>
              <a:rPr b="0" i="0" lang="en-US" sz="3555" u="none" cap="none" strike="noStrike">
                <a:solidFill>
                  <a:srgbClr val="898989"/>
                </a:solidFill>
                <a:latin typeface="Arial"/>
                <a:ea typeface="Arial"/>
                <a:cs typeface="Arial"/>
                <a:sym typeface="Arial"/>
              </a:rPr>
              <a:t>State diagram</a:t>
            </a:r>
            <a:endParaRPr b="0" i="0" sz="3555" u="none" cap="none" strike="noStrike">
              <a:solidFill>
                <a:srgbClr val="898989"/>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92859c8873_0_229"/>
          <p:cNvSpPr txBox="1"/>
          <p:nvPr/>
        </p:nvSpPr>
        <p:spPr>
          <a:xfrm>
            <a:off x="86431" y="7141987"/>
            <a:ext cx="381000" cy="236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US" sz="1000" u="none" cap="none" strike="noStrike">
                <a:solidFill>
                  <a:srgbClr val="AEAEAE"/>
                </a:solidFill>
                <a:latin typeface="Verdana"/>
                <a:ea typeface="Verdana"/>
                <a:cs typeface="Verdana"/>
                <a:sym typeface="Verdana"/>
              </a:rPr>
              <a:t>‹#›</a:t>
            </a:fld>
            <a:endParaRPr b="1" i="0" sz="1000" u="none" cap="none" strike="noStrike">
              <a:solidFill>
                <a:srgbClr val="AEAEAE"/>
              </a:solidFill>
              <a:latin typeface="Verdana"/>
              <a:ea typeface="Verdana"/>
              <a:cs typeface="Verdana"/>
              <a:sym typeface="Verdana"/>
            </a:endParaRPr>
          </a:p>
        </p:txBody>
      </p:sp>
      <p:sp>
        <p:nvSpPr>
          <p:cNvPr id="96" name="Google Shape;96;g292859c8873_0_229"/>
          <p:cNvSpPr txBox="1"/>
          <p:nvPr>
            <p:ph type="title"/>
          </p:nvPr>
        </p:nvSpPr>
        <p:spPr>
          <a:xfrm>
            <a:off x="492125" y="174624"/>
            <a:ext cx="9140400" cy="943500"/>
          </a:xfrm>
          <a:prstGeom prst="rect">
            <a:avLst/>
          </a:prstGeom>
          <a:noFill/>
          <a:ln>
            <a:noFill/>
          </a:ln>
        </p:spPr>
        <p:txBody>
          <a:bodyPr anchorCtr="0" anchor="ctr" bIns="50775" lIns="101575" spcFirstLastPara="1" rIns="101575" wrap="square" tIns="50775">
            <a:noAutofit/>
          </a:bodyPr>
          <a:lstStyle/>
          <a:p>
            <a:pPr indent="0" lvl="0" marL="0" rtl="0" algn="l">
              <a:spcBef>
                <a:spcPts val="0"/>
              </a:spcBef>
              <a:spcAft>
                <a:spcPts val="0"/>
              </a:spcAft>
              <a:buSzPts val="2700"/>
              <a:buNone/>
            </a:pPr>
            <a:r>
              <a:rPr lang="en-US" sz="3900">
                <a:solidFill>
                  <a:schemeClr val="dk1"/>
                </a:solidFill>
                <a:latin typeface="Tahoma"/>
                <a:ea typeface="Tahoma"/>
                <a:cs typeface="Tahoma"/>
                <a:sym typeface="Tahoma"/>
              </a:rPr>
              <a:t>Внутреннее действие</a:t>
            </a:r>
            <a:endParaRPr sz="5700">
              <a:solidFill>
                <a:schemeClr val="dk1"/>
              </a:solidFill>
            </a:endParaRPr>
          </a:p>
        </p:txBody>
      </p:sp>
      <p:sp>
        <p:nvSpPr>
          <p:cNvPr id="97" name="Google Shape;97;g292859c8873_0_229"/>
          <p:cNvSpPr txBox="1"/>
          <p:nvPr/>
        </p:nvSpPr>
        <p:spPr>
          <a:xfrm>
            <a:off x="3600000" y="2142425"/>
            <a:ext cx="5974200" cy="4782000"/>
          </a:xfrm>
          <a:prstGeom prst="rect">
            <a:avLst/>
          </a:prstGeom>
          <a:noFill/>
          <a:ln>
            <a:noFill/>
          </a:ln>
        </p:spPr>
        <p:txBody>
          <a:bodyPr anchorCtr="0" anchor="t" bIns="50775" lIns="101575" spcFirstLastPara="1" rIns="101575" wrap="square" tIns="50775">
            <a:spAutoFit/>
          </a:bodyPr>
          <a:lstStyle/>
          <a:p>
            <a:pPr indent="0" lvl="0" marL="0" marR="0" rtl="0" algn="just">
              <a:spcBef>
                <a:spcPts val="0"/>
              </a:spcBef>
              <a:spcAft>
                <a:spcPts val="0"/>
              </a:spcAft>
              <a:buNone/>
            </a:pPr>
            <a:r>
              <a:rPr b="0" i="0" lang="en-US" sz="1600" u="none" cap="none" strike="noStrike">
                <a:solidFill>
                  <a:schemeClr val="dk1"/>
                </a:solidFill>
                <a:latin typeface="Tahoma"/>
                <a:ea typeface="Tahoma"/>
                <a:cs typeface="Tahoma"/>
                <a:sym typeface="Tahoma"/>
              </a:rPr>
              <a:t>Перечень меток действия имеет фиксированные значения, которые не могут быть использованы в качестве имен событий</a:t>
            </a:r>
            <a:endParaRPr sz="1600">
              <a:solidFill>
                <a:schemeClr val="dk1"/>
              </a:solidFill>
            </a:endParaRPr>
          </a:p>
          <a:p>
            <a:pPr indent="0" lvl="0" marL="0" marR="0" rtl="0" algn="just">
              <a:spcBef>
                <a:spcPts val="0"/>
              </a:spcBef>
              <a:spcAft>
                <a:spcPts val="0"/>
              </a:spcAft>
              <a:buNone/>
            </a:pPr>
            <a:r>
              <a:t/>
            </a:r>
            <a:endParaRPr b="0" i="0" sz="16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600" u="none" cap="none" strike="noStrike">
                <a:solidFill>
                  <a:schemeClr val="dk1"/>
                </a:solidFill>
                <a:latin typeface="Tahoma"/>
                <a:ea typeface="Tahoma"/>
                <a:cs typeface="Tahoma"/>
                <a:sym typeface="Tahoma"/>
              </a:rPr>
              <a:t>entry</a:t>
            </a:r>
            <a:r>
              <a:rPr b="0" i="0" lang="en-US" sz="1600" u="none" cap="none" strike="noStrike">
                <a:solidFill>
                  <a:schemeClr val="dk1"/>
                </a:solidFill>
                <a:latin typeface="Tahoma"/>
                <a:ea typeface="Tahoma"/>
                <a:cs typeface="Tahoma"/>
                <a:sym typeface="Tahoma"/>
              </a:rPr>
              <a:t> — указывает на действие, которое выполняется в момент входа в данное состояние</a:t>
            </a:r>
            <a:endParaRPr sz="1600">
              <a:solidFill>
                <a:schemeClr val="dk1"/>
              </a:solidFill>
            </a:endParaRPr>
          </a:p>
          <a:p>
            <a:pPr indent="0" lvl="0" marL="0" marR="0" rtl="0" algn="just">
              <a:spcBef>
                <a:spcPts val="0"/>
              </a:spcBef>
              <a:spcAft>
                <a:spcPts val="0"/>
              </a:spcAft>
              <a:buNone/>
            </a:pPr>
            <a:r>
              <a:t/>
            </a:r>
            <a:endParaRPr b="1" i="0" sz="16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600" u="none" cap="none" strike="noStrike">
                <a:solidFill>
                  <a:schemeClr val="dk1"/>
                </a:solidFill>
                <a:latin typeface="Tahoma"/>
                <a:ea typeface="Tahoma"/>
                <a:cs typeface="Tahoma"/>
                <a:sym typeface="Tahoma"/>
              </a:rPr>
              <a:t>exit</a:t>
            </a:r>
            <a:r>
              <a:rPr b="0" i="0" lang="en-US" sz="1600" u="none" cap="none" strike="noStrike">
                <a:solidFill>
                  <a:schemeClr val="dk1"/>
                </a:solidFill>
                <a:latin typeface="Tahoma"/>
                <a:ea typeface="Tahoma"/>
                <a:cs typeface="Tahoma"/>
                <a:sym typeface="Tahoma"/>
              </a:rPr>
              <a:t> — указывает на действие, которое выполняется в момент выхода из данного состояния</a:t>
            </a:r>
            <a:endParaRPr sz="1600">
              <a:solidFill>
                <a:schemeClr val="dk1"/>
              </a:solidFill>
            </a:endParaRPr>
          </a:p>
          <a:p>
            <a:pPr indent="0" lvl="0" marL="0" marR="0" rtl="0" algn="just">
              <a:spcBef>
                <a:spcPts val="0"/>
              </a:spcBef>
              <a:spcAft>
                <a:spcPts val="0"/>
              </a:spcAft>
              <a:buNone/>
            </a:pPr>
            <a:r>
              <a:t/>
            </a:r>
            <a:endParaRPr b="1" i="0" sz="16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600" u="none" cap="none" strike="noStrike">
                <a:solidFill>
                  <a:schemeClr val="dk1"/>
                </a:solidFill>
                <a:latin typeface="Tahoma"/>
                <a:ea typeface="Tahoma"/>
                <a:cs typeface="Tahoma"/>
                <a:sym typeface="Tahoma"/>
              </a:rPr>
              <a:t>do</a:t>
            </a:r>
            <a:r>
              <a:rPr b="0" i="0" lang="en-US" sz="1600" u="none" cap="none" strike="noStrike">
                <a:solidFill>
                  <a:schemeClr val="dk1"/>
                </a:solidFill>
                <a:latin typeface="Tahoma"/>
                <a:ea typeface="Tahoma"/>
                <a:cs typeface="Tahoma"/>
                <a:sym typeface="Tahoma"/>
              </a:rPr>
              <a:t> — специфицирует выполняющуюся деятельность, которая выполняется в течение всего времени, пока объект находится в данном состоянии, или до тех пор, пока не закончится вычисление, специфицированное следующим за ней выражением действия</a:t>
            </a:r>
            <a:endParaRPr sz="1600">
              <a:solidFill>
                <a:schemeClr val="dk1"/>
              </a:solidFill>
            </a:endParaRPr>
          </a:p>
          <a:p>
            <a:pPr indent="0" lvl="0" marL="0" marR="0" rtl="0" algn="just">
              <a:spcBef>
                <a:spcPts val="0"/>
              </a:spcBef>
              <a:spcAft>
                <a:spcPts val="0"/>
              </a:spcAft>
              <a:buNone/>
            </a:pPr>
            <a:r>
              <a:t/>
            </a:r>
            <a:endParaRPr b="0" i="0" sz="16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600" u="none" cap="none" strike="noStrike">
                <a:solidFill>
                  <a:schemeClr val="dk1"/>
                </a:solidFill>
                <a:latin typeface="Tahoma"/>
                <a:ea typeface="Tahoma"/>
                <a:cs typeface="Tahoma"/>
                <a:sym typeface="Tahoma"/>
              </a:rPr>
              <a:t>include</a:t>
            </a:r>
            <a:r>
              <a:rPr b="0" i="0" lang="en-US" sz="1600" u="none" cap="none" strike="noStrike">
                <a:solidFill>
                  <a:schemeClr val="dk1"/>
                </a:solidFill>
                <a:latin typeface="Tahoma"/>
                <a:ea typeface="Tahoma"/>
                <a:cs typeface="Tahoma"/>
                <a:sym typeface="Tahoma"/>
              </a:rPr>
              <a:t> — используется для обращения к подавтомату, при этом следующее за ней выражение действия содержит имя этого подавтомата</a:t>
            </a:r>
            <a:endParaRPr sz="1600">
              <a:solidFill>
                <a:schemeClr val="dk1"/>
              </a:solidFill>
            </a:endParaRPr>
          </a:p>
        </p:txBody>
      </p:sp>
      <p:sp>
        <p:nvSpPr>
          <p:cNvPr id="98" name="Google Shape;98;g292859c8873_0_229"/>
          <p:cNvSpPr/>
          <p:nvPr/>
        </p:nvSpPr>
        <p:spPr>
          <a:xfrm>
            <a:off x="398749" y="1333075"/>
            <a:ext cx="9081900" cy="649800"/>
          </a:xfrm>
          <a:prstGeom prst="rect">
            <a:avLst/>
          </a:prstGeom>
          <a:noFill/>
          <a:ln>
            <a:noFill/>
          </a:ln>
        </p:spPr>
        <p:txBody>
          <a:bodyPr anchorCtr="0" anchor="t" bIns="50775" lIns="101575" spcFirstLastPara="1" rIns="101575" wrap="square" tIns="50775">
            <a:noAutofit/>
          </a:bodyPr>
          <a:lstStyle/>
          <a:p>
            <a:pPr indent="0" lvl="0" marL="0" marR="0" rtl="0" algn="just">
              <a:spcBef>
                <a:spcPts val="0"/>
              </a:spcBef>
              <a:spcAft>
                <a:spcPts val="0"/>
              </a:spcAft>
              <a:buNone/>
            </a:pPr>
            <a:r>
              <a:rPr b="1" i="0" lang="en-US" sz="1800" u="none" cap="none" strike="noStrike">
                <a:solidFill>
                  <a:schemeClr val="dk1"/>
                </a:solidFill>
                <a:highlight>
                  <a:schemeClr val="lt1"/>
                </a:highlight>
                <a:latin typeface="Tahoma"/>
                <a:ea typeface="Tahoma"/>
                <a:cs typeface="Tahoma"/>
                <a:sym typeface="Tahoma"/>
              </a:rPr>
              <a:t>Внутреннее действие</a:t>
            </a:r>
            <a:r>
              <a:rPr b="0" i="0" lang="en-US" sz="1800" u="none" cap="none" strike="noStrike">
                <a:solidFill>
                  <a:schemeClr val="dk1"/>
                </a:solidFill>
                <a:highlight>
                  <a:schemeClr val="lt1"/>
                </a:highlight>
                <a:latin typeface="Tahoma"/>
                <a:ea typeface="Tahoma"/>
                <a:cs typeface="Tahoma"/>
                <a:sym typeface="Tahoma"/>
              </a:rPr>
              <a:t> — текстовая строка формата</a:t>
            </a:r>
            <a:endParaRPr sz="1600">
              <a:solidFill>
                <a:schemeClr val="dk1"/>
              </a:solidFill>
              <a:highlight>
                <a:schemeClr val="lt1"/>
              </a:highlight>
            </a:endParaRPr>
          </a:p>
          <a:p>
            <a:pPr indent="0" lvl="0" marL="0" marR="0" rtl="0" algn="r">
              <a:spcBef>
                <a:spcPts val="0"/>
              </a:spcBef>
              <a:spcAft>
                <a:spcPts val="0"/>
              </a:spcAft>
              <a:buNone/>
            </a:pPr>
            <a:r>
              <a:rPr b="1" i="1" lang="en-US" sz="1800" u="none" cap="none" strike="noStrike">
                <a:solidFill>
                  <a:schemeClr val="dk1"/>
                </a:solidFill>
                <a:highlight>
                  <a:schemeClr val="lt1"/>
                </a:highlight>
                <a:latin typeface="Tahoma"/>
                <a:ea typeface="Tahoma"/>
                <a:cs typeface="Tahoma"/>
                <a:sym typeface="Tahoma"/>
              </a:rPr>
              <a:t>&lt;метка действия / выражение действия&gt;</a:t>
            </a:r>
            <a:endParaRPr sz="1600">
              <a:solidFill>
                <a:schemeClr val="dk1"/>
              </a:solidFill>
              <a:highlight>
                <a:schemeClr val="lt1"/>
              </a:highlight>
            </a:endParaRPr>
          </a:p>
        </p:txBody>
      </p:sp>
      <p:pic>
        <p:nvPicPr>
          <p:cNvPr id="99" name="Google Shape;99;g292859c8873_0_229"/>
          <p:cNvPicPr preferRelativeResize="0"/>
          <p:nvPr/>
        </p:nvPicPr>
        <p:blipFill>
          <a:blip r:embed="rId3">
            <a:alphaModFix/>
          </a:blip>
          <a:stretch>
            <a:fillRect/>
          </a:stretch>
        </p:blipFill>
        <p:spPr>
          <a:xfrm>
            <a:off x="304800" y="2275350"/>
            <a:ext cx="3295200" cy="329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92859c8873_0_379"/>
          <p:cNvSpPr txBox="1"/>
          <p:nvPr/>
        </p:nvSpPr>
        <p:spPr>
          <a:xfrm>
            <a:off x="86431" y="7141987"/>
            <a:ext cx="381000" cy="236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US" sz="1000" u="none" cap="none" strike="noStrike">
                <a:solidFill>
                  <a:srgbClr val="AEAEAE"/>
                </a:solidFill>
                <a:latin typeface="Verdana"/>
                <a:ea typeface="Verdana"/>
                <a:cs typeface="Verdana"/>
                <a:sym typeface="Verdana"/>
              </a:rPr>
              <a:t>‹#›</a:t>
            </a:fld>
            <a:endParaRPr b="1" i="0" sz="1000" u="none" cap="none" strike="noStrike">
              <a:solidFill>
                <a:srgbClr val="AEAEAE"/>
              </a:solidFill>
              <a:latin typeface="Verdana"/>
              <a:ea typeface="Verdana"/>
              <a:cs typeface="Verdana"/>
              <a:sym typeface="Verdana"/>
            </a:endParaRPr>
          </a:p>
        </p:txBody>
      </p:sp>
      <p:sp>
        <p:nvSpPr>
          <p:cNvPr id="106" name="Google Shape;106;g292859c8873_0_379"/>
          <p:cNvSpPr txBox="1"/>
          <p:nvPr>
            <p:ph type="title"/>
          </p:nvPr>
        </p:nvSpPr>
        <p:spPr>
          <a:xfrm>
            <a:off x="492125" y="174625"/>
            <a:ext cx="9140400" cy="1025400"/>
          </a:xfrm>
          <a:prstGeom prst="rect">
            <a:avLst/>
          </a:prstGeom>
          <a:noFill/>
          <a:ln>
            <a:noFill/>
          </a:ln>
        </p:spPr>
        <p:txBody>
          <a:bodyPr anchorCtr="0" anchor="ctr" bIns="50775" lIns="101575" spcFirstLastPara="1" rIns="101575" wrap="square" tIns="50775">
            <a:noAutofit/>
          </a:bodyPr>
          <a:lstStyle/>
          <a:p>
            <a:pPr indent="0" lvl="0" marL="0" rtl="0" algn="l">
              <a:spcBef>
                <a:spcPts val="0"/>
              </a:spcBef>
              <a:spcAft>
                <a:spcPts val="0"/>
              </a:spcAft>
              <a:buNone/>
            </a:pPr>
            <a:r>
              <a:rPr lang="en-US" sz="4500">
                <a:solidFill>
                  <a:schemeClr val="dk1"/>
                </a:solidFill>
              </a:rPr>
              <a:t>Переход</a:t>
            </a:r>
            <a:endParaRPr sz="1600"/>
          </a:p>
        </p:txBody>
      </p:sp>
      <p:sp>
        <p:nvSpPr>
          <p:cNvPr id="107" name="Google Shape;107;g292859c8873_0_379"/>
          <p:cNvSpPr/>
          <p:nvPr/>
        </p:nvSpPr>
        <p:spPr>
          <a:xfrm>
            <a:off x="550475" y="1409950"/>
            <a:ext cx="9081900" cy="1203300"/>
          </a:xfrm>
          <a:prstGeom prst="rect">
            <a:avLst/>
          </a:prstGeom>
          <a:noFill/>
          <a:ln>
            <a:noFill/>
          </a:ln>
        </p:spPr>
        <p:txBody>
          <a:bodyPr anchorCtr="0" anchor="t" bIns="50775" lIns="101575" spcFirstLastPara="1" rIns="101575" wrap="square" tIns="50775">
            <a:noAutofit/>
          </a:bodyPr>
          <a:lstStyle/>
          <a:p>
            <a:pPr indent="0" lvl="0" marL="0" marR="0" rtl="0" algn="just">
              <a:spcBef>
                <a:spcPts val="0"/>
              </a:spcBef>
              <a:spcAft>
                <a:spcPts val="0"/>
              </a:spcAft>
              <a:buNone/>
            </a:pPr>
            <a:r>
              <a:rPr b="1" i="0" lang="en-US" sz="1600" u="none" cap="none" strike="noStrike">
                <a:solidFill>
                  <a:schemeClr val="dk1"/>
                </a:solidFill>
                <a:latin typeface="Tahoma"/>
                <a:ea typeface="Tahoma"/>
                <a:cs typeface="Tahoma"/>
                <a:sym typeface="Tahoma"/>
              </a:rPr>
              <a:t>Переход (transition)</a:t>
            </a:r>
            <a:r>
              <a:rPr b="0" i="0" lang="en-US" sz="1600" u="none" cap="none" strike="noStrike">
                <a:solidFill>
                  <a:schemeClr val="dk1"/>
                </a:solidFill>
                <a:latin typeface="Tahoma"/>
                <a:ea typeface="Tahoma"/>
                <a:cs typeface="Tahoma"/>
                <a:sym typeface="Tahoma"/>
              </a:rPr>
              <a:t> —  это отношение между двумя состояниями, показывающее, что объект, находящийся в </a:t>
            </a:r>
            <a:r>
              <a:rPr b="1" i="0" lang="en-US" sz="1600" u="none" cap="none" strike="noStrike">
                <a:solidFill>
                  <a:schemeClr val="dk1"/>
                </a:solidFill>
                <a:latin typeface="Tahoma"/>
                <a:ea typeface="Tahoma"/>
                <a:cs typeface="Tahoma"/>
                <a:sym typeface="Tahoma"/>
              </a:rPr>
              <a:t>исходном состоянии</a:t>
            </a:r>
            <a:r>
              <a:rPr b="0" i="0" lang="en-US" sz="1600" u="none" cap="none" strike="noStrike">
                <a:solidFill>
                  <a:schemeClr val="dk1"/>
                </a:solidFill>
                <a:latin typeface="Tahoma"/>
                <a:ea typeface="Tahoma"/>
                <a:cs typeface="Tahoma"/>
                <a:sym typeface="Tahoma"/>
              </a:rPr>
              <a:t>, должен выполнить определенное </a:t>
            </a:r>
            <a:r>
              <a:rPr b="1" i="0" lang="en-US" sz="1600" u="none" cap="none" strike="noStrike">
                <a:solidFill>
                  <a:schemeClr val="dk1"/>
                </a:solidFill>
                <a:latin typeface="Tahoma"/>
                <a:ea typeface="Tahoma"/>
                <a:cs typeface="Tahoma"/>
                <a:sym typeface="Tahoma"/>
              </a:rPr>
              <a:t>действие</a:t>
            </a:r>
            <a:r>
              <a:rPr b="0" i="0" lang="en-US" sz="1600" u="none" cap="none" strike="noStrike">
                <a:solidFill>
                  <a:schemeClr val="dk1"/>
                </a:solidFill>
                <a:latin typeface="Tahoma"/>
                <a:ea typeface="Tahoma"/>
                <a:cs typeface="Tahoma"/>
                <a:sym typeface="Tahoma"/>
              </a:rPr>
              <a:t> и перейти в </a:t>
            </a:r>
            <a:r>
              <a:rPr b="1" i="0" lang="en-US" sz="1600" u="none" cap="none" strike="noStrike">
                <a:solidFill>
                  <a:schemeClr val="dk1"/>
                </a:solidFill>
                <a:latin typeface="Tahoma"/>
                <a:ea typeface="Tahoma"/>
                <a:cs typeface="Tahoma"/>
                <a:sym typeface="Tahoma"/>
              </a:rPr>
              <a:t>целевое состояние</a:t>
            </a:r>
            <a:r>
              <a:rPr b="0" i="0" lang="en-US" sz="1600" u="none" cap="none" strike="noStrike">
                <a:solidFill>
                  <a:schemeClr val="dk1"/>
                </a:solidFill>
                <a:latin typeface="Tahoma"/>
                <a:ea typeface="Tahoma"/>
                <a:cs typeface="Tahoma"/>
                <a:sym typeface="Tahoma"/>
              </a:rPr>
              <a:t>, как только произойдет указанное </a:t>
            </a:r>
            <a:r>
              <a:rPr b="1" i="0" lang="en-US" sz="1600" u="none" cap="none" strike="noStrike">
                <a:solidFill>
                  <a:schemeClr val="dk1"/>
                </a:solidFill>
                <a:latin typeface="Tahoma"/>
                <a:ea typeface="Tahoma"/>
                <a:cs typeface="Tahoma"/>
                <a:sym typeface="Tahoma"/>
              </a:rPr>
              <a:t>событие</a:t>
            </a:r>
            <a:r>
              <a:rPr b="0" i="0" lang="en-US" sz="1600" u="none" cap="none" strike="noStrike">
                <a:solidFill>
                  <a:schemeClr val="dk1"/>
                </a:solidFill>
                <a:latin typeface="Tahoma"/>
                <a:ea typeface="Tahoma"/>
                <a:cs typeface="Tahoma"/>
                <a:sym typeface="Tahoma"/>
              </a:rPr>
              <a:t> и будут выполнены определенные </a:t>
            </a:r>
            <a:r>
              <a:rPr b="1" i="0" lang="en-US" sz="1600" u="none" cap="none" strike="noStrike">
                <a:solidFill>
                  <a:schemeClr val="dk1"/>
                </a:solidFill>
                <a:latin typeface="Tahoma"/>
                <a:ea typeface="Tahoma"/>
                <a:cs typeface="Tahoma"/>
                <a:sym typeface="Tahoma"/>
              </a:rPr>
              <a:t>сторожевые условия</a:t>
            </a:r>
            <a:r>
              <a:rPr b="1" lang="en-US" sz="1600">
                <a:solidFill>
                  <a:schemeClr val="dk1"/>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sp>
        <p:nvSpPr>
          <p:cNvPr id="108" name="Google Shape;108;g292859c8873_0_379"/>
          <p:cNvSpPr txBox="1"/>
          <p:nvPr/>
        </p:nvSpPr>
        <p:spPr>
          <a:xfrm>
            <a:off x="467431" y="4554125"/>
            <a:ext cx="9106800" cy="1334100"/>
          </a:xfrm>
          <a:prstGeom prst="rect">
            <a:avLst/>
          </a:prstGeom>
          <a:noFill/>
          <a:ln>
            <a:noFill/>
          </a:ln>
        </p:spPr>
        <p:txBody>
          <a:bodyPr anchorCtr="0" anchor="t" bIns="50775" lIns="101575" spcFirstLastPara="1" rIns="101575" wrap="square" tIns="50775">
            <a:spAutoFit/>
          </a:bodyPr>
          <a:lstStyle/>
          <a:p>
            <a:pPr indent="0" lvl="0" marL="0" marR="0" rtl="0" algn="just">
              <a:spcBef>
                <a:spcPts val="0"/>
              </a:spcBef>
              <a:spcAft>
                <a:spcPts val="0"/>
              </a:spcAft>
              <a:buNone/>
            </a:pPr>
            <a:r>
              <a:rPr b="0" i="0" lang="en-US" sz="1600" u="none" cap="none" strike="noStrike">
                <a:solidFill>
                  <a:schemeClr val="dk1"/>
                </a:solidFill>
                <a:latin typeface="Tahoma"/>
                <a:ea typeface="Tahoma"/>
                <a:cs typeface="Tahoma"/>
                <a:sym typeface="Tahoma"/>
              </a:rPr>
              <a:t>Каждый переход может помечен строкой текста, которая имеет следующий общий формат:  </a:t>
            </a:r>
            <a:endParaRPr sz="1600">
              <a:solidFill>
                <a:schemeClr val="dk1"/>
              </a:solidFill>
            </a:endParaRPr>
          </a:p>
          <a:p>
            <a:pPr indent="0" lvl="0" marL="0" marR="0" rtl="0" algn="r">
              <a:spcBef>
                <a:spcPts val="0"/>
              </a:spcBef>
              <a:spcAft>
                <a:spcPts val="0"/>
              </a:spcAft>
              <a:buNone/>
            </a:pPr>
            <a:r>
              <a:rPr b="1" i="1" lang="en-US" sz="1600" u="none" cap="none" strike="noStrike">
                <a:solidFill>
                  <a:schemeClr val="dk1"/>
                </a:solidFill>
                <a:latin typeface="Tahoma"/>
                <a:ea typeface="Tahoma"/>
                <a:cs typeface="Tahoma"/>
                <a:sym typeface="Tahoma"/>
              </a:rPr>
              <a:t>&lt;сигнатура события&gt;[&lt;сторожевое условие&gt;] &lt;выражение действия&gt;</a:t>
            </a:r>
            <a:endParaRPr sz="1600">
              <a:solidFill>
                <a:schemeClr val="dk1"/>
              </a:solidFill>
            </a:endParaRPr>
          </a:p>
          <a:p>
            <a:pPr indent="0" lvl="0" marL="0" marR="0" rtl="0" algn="just">
              <a:spcBef>
                <a:spcPts val="0"/>
              </a:spcBef>
              <a:spcAft>
                <a:spcPts val="0"/>
              </a:spcAft>
              <a:buNone/>
            </a:pPr>
            <a:r>
              <a:t/>
            </a:r>
            <a:endParaRPr b="0" i="1" sz="16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0" i="0" lang="en-US" sz="1600" u="none" cap="none" strike="noStrike">
                <a:solidFill>
                  <a:schemeClr val="dk1"/>
                </a:solidFill>
                <a:latin typeface="Tahoma"/>
                <a:ea typeface="Tahoma"/>
                <a:cs typeface="Tahoma"/>
                <a:sym typeface="Tahoma"/>
              </a:rPr>
              <a:t>Сигнатура события описывает некоторое событие с необходимыми аргументами: </a:t>
            </a:r>
            <a:endParaRPr sz="1600">
              <a:solidFill>
                <a:schemeClr val="dk1"/>
              </a:solidFill>
            </a:endParaRPr>
          </a:p>
          <a:p>
            <a:pPr indent="0" lvl="0" marL="0" marR="0" rtl="0" algn="r">
              <a:spcBef>
                <a:spcPts val="0"/>
              </a:spcBef>
              <a:spcAft>
                <a:spcPts val="0"/>
              </a:spcAft>
              <a:buNone/>
            </a:pPr>
            <a:r>
              <a:rPr b="1" i="1" lang="en-US" sz="1600" u="none" cap="none" strike="noStrike">
                <a:solidFill>
                  <a:schemeClr val="dk1"/>
                </a:solidFill>
                <a:latin typeface="Tahoma"/>
                <a:ea typeface="Tahoma"/>
                <a:cs typeface="Tahoma"/>
                <a:sym typeface="Tahoma"/>
              </a:rPr>
              <a:t>&lt;имя события&gt;(&lt;список параметров, разделенных запятыми&gt;)</a:t>
            </a:r>
            <a:endParaRPr sz="1600">
              <a:solidFill>
                <a:schemeClr val="dk1"/>
              </a:solidFill>
            </a:endParaRPr>
          </a:p>
        </p:txBody>
      </p:sp>
      <p:pic>
        <p:nvPicPr>
          <p:cNvPr id="109" name="Google Shape;109;g292859c8873_0_379"/>
          <p:cNvPicPr preferRelativeResize="0"/>
          <p:nvPr/>
        </p:nvPicPr>
        <p:blipFill>
          <a:blip r:embed="rId3">
            <a:alphaModFix/>
          </a:blip>
          <a:stretch>
            <a:fillRect/>
          </a:stretch>
        </p:blipFill>
        <p:spPr>
          <a:xfrm>
            <a:off x="1774300" y="2441250"/>
            <a:ext cx="5117242" cy="2021150"/>
          </a:xfrm>
          <a:prstGeom prst="rect">
            <a:avLst/>
          </a:prstGeom>
          <a:noFill/>
          <a:ln>
            <a:noFill/>
          </a:ln>
        </p:spPr>
      </p:pic>
      <p:pic>
        <p:nvPicPr>
          <p:cNvPr id="110" name="Google Shape;110;g292859c8873_0_379"/>
          <p:cNvPicPr preferRelativeResize="0"/>
          <p:nvPr/>
        </p:nvPicPr>
        <p:blipFill>
          <a:blip r:embed="rId4">
            <a:alphaModFix/>
          </a:blip>
          <a:stretch>
            <a:fillRect/>
          </a:stretch>
        </p:blipFill>
        <p:spPr>
          <a:xfrm>
            <a:off x="1736613" y="5888224"/>
            <a:ext cx="6651424" cy="169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92859c8873_0_390"/>
          <p:cNvSpPr txBox="1"/>
          <p:nvPr/>
        </p:nvSpPr>
        <p:spPr>
          <a:xfrm>
            <a:off x="86431" y="7141987"/>
            <a:ext cx="381000" cy="236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US" sz="1000" u="none" cap="none" strike="noStrike">
                <a:solidFill>
                  <a:srgbClr val="AEAEAE"/>
                </a:solidFill>
                <a:latin typeface="Verdana"/>
                <a:ea typeface="Verdana"/>
                <a:cs typeface="Verdana"/>
                <a:sym typeface="Verdana"/>
              </a:rPr>
              <a:t>‹#›</a:t>
            </a:fld>
            <a:endParaRPr b="1" i="0" sz="1000" u="none" cap="none" strike="noStrike">
              <a:solidFill>
                <a:srgbClr val="AEAEAE"/>
              </a:solidFill>
              <a:latin typeface="Verdana"/>
              <a:ea typeface="Verdana"/>
              <a:cs typeface="Verdana"/>
              <a:sym typeface="Verdana"/>
            </a:endParaRPr>
          </a:p>
        </p:txBody>
      </p:sp>
      <p:sp>
        <p:nvSpPr>
          <p:cNvPr id="117" name="Google Shape;117;g292859c8873_0_390"/>
          <p:cNvSpPr txBox="1"/>
          <p:nvPr/>
        </p:nvSpPr>
        <p:spPr>
          <a:xfrm>
            <a:off x="364074" y="263100"/>
            <a:ext cx="9288600" cy="933900"/>
          </a:xfrm>
          <a:prstGeom prst="rect">
            <a:avLst/>
          </a:prstGeom>
          <a:noFill/>
          <a:ln>
            <a:noFill/>
          </a:ln>
        </p:spPr>
        <p:txBody>
          <a:bodyPr anchorCtr="0" anchor="ctr" bIns="50775" lIns="101575" spcFirstLastPara="1" rIns="101575" wrap="square" tIns="50775">
            <a:spAutoFit/>
          </a:bodyPr>
          <a:lstStyle/>
          <a:p>
            <a:pPr indent="0" lvl="0" marL="0" marR="0" rtl="0" algn="l">
              <a:lnSpc>
                <a:spcPct val="100000"/>
              </a:lnSpc>
              <a:spcBef>
                <a:spcPts val="0"/>
              </a:spcBef>
              <a:spcAft>
                <a:spcPts val="0"/>
              </a:spcAft>
              <a:buClr>
                <a:srgbClr val="002B78"/>
              </a:buClr>
              <a:buSzPts val="2700"/>
              <a:buFont typeface="Tahoma"/>
              <a:buNone/>
            </a:pPr>
            <a:r>
              <a:rPr b="1" i="0" lang="en-US" sz="2700" u="none" cap="none" strike="noStrike">
                <a:solidFill>
                  <a:schemeClr val="dk1"/>
                </a:solidFill>
                <a:latin typeface="Tahoma"/>
                <a:ea typeface="Tahoma"/>
                <a:cs typeface="Tahoma"/>
                <a:sym typeface="Tahoma"/>
              </a:rPr>
              <a:t>Событие-триггер,  сторожевое условие и действие</a:t>
            </a:r>
            <a:endParaRPr b="1" i="0" sz="2700" u="none" cap="none" strike="noStrike">
              <a:solidFill>
                <a:schemeClr val="dk1"/>
              </a:solidFill>
              <a:latin typeface="Tahoma"/>
              <a:ea typeface="Tahoma"/>
              <a:cs typeface="Tahoma"/>
              <a:sym typeface="Tahoma"/>
            </a:endParaRPr>
          </a:p>
        </p:txBody>
      </p:sp>
      <p:sp>
        <p:nvSpPr>
          <p:cNvPr id="118" name="Google Shape;118;g292859c8873_0_390"/>
          <p:cNvSpPr/>
          <p:nvPr/>
        </p:nvSpPr>
        <p:spPr>
          <a:xfrm>
            <a:off x="5536600" y="1452925"/>
            <a:ext cx="4077600" cy="1197000"/>
          </a:xfrm>
          <a:prstGeom prst="rect">
            <a:avLst/>
          </a:prstGeom>
          <a:noFill/>
          <a:ln>
            <a:noFill/>
          </a:ln>
        </p:spPr>
        <p:txBody>
          <a:bodyPr anchorCtr="0" anchor="t" bIns="50775" lIns="101575" spcFirstLastPara="1" rIns="101575" wrap="square" tIns="50775">
            <a:noAutofit/>
          </a:bodyPr>
          <a:lstStyle/>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Событие-триггер (trigger event)</a:t>
            </a:r>
            <a:r>
              <a:rPr b="0" i="0" lang="en-US" sz="1800" u="none" cap="none" strike="noStrike">
                <a:solidFill>
                  <a:schemeClr val="dk1"/>
                </a:solidFill>
                <a:latin typeface="Tahoma"/>
                <a:ea typeface="Tahoma"/>
                <a:cs typeface="Tahoma"/>
                <a:sym typeface="Tahoma"/>
              </a:rPr>
              <a:t> —</a:t>
            </a:r>
            <a:endParaRPr b="0" i="0" sz="18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0" i="0" lang="en-US" sz="1800" u="none" cap="none" strike="noStrike">
                <a:solidFill>
                  <a:schemeClr val="dk1"/>
                </a:solidFill>
                <a:latin typeface="Tahoma"/>
                <a:ea typeface="Tahoma"/>
                <a:cs typeface="Tahoma"/>
                <a:sym typeface="Tahoma"/>
              </a:rPr>
              <a:t>событие, при получении которого объектом, находящимся в исходном состоянии, может сработать переход</a:t>
            </a:r>
            <a:endParaRPr b="0" i="0" sz="1800" u="none" cap="none" strike="noStrike">
              <a:solidFill>
                <a:schemeClr val="dk1"/>
              </a:solidFill>
              <a:latin typeface="Tahoma"/>
              <a:ea typeface="Tahoma"/>
              <a:cs typeface="Tahoma"/>
              <a:sym typeface="Tahoma"/>
            </a:endParaRPr>
          </a:p>
        </p:txBody>
      </p:sp>
      <p:sp>
        <p:nvSpPr>
          <p:cNvPr id="119" name="Google Shape;119;g292859c8873_0_390"/>
          <p:cNvSpPr/>
          <p:nvPr/>
        </p:nvSpPr>
        <p:spPr>
          <a:xfrm>
            <a:off x="467431" y="4400000"/>
            <a:ext cx="9081900" cy="2085900"/>
          </a:xfrm>
          <a:prstGeom prst="rect">
            <a:avLst/>
          </a:prstGeom>
          <a:noFill/>
          <a:ln>
            <a:noFill/>
          </a:ln>
        </p:spPr>
        <p:txBody>
          <a:bodyPr anchorCtr="0" anchor="t" bIns="50775" lIns="101575" spcFirstLastPara="1" rIns="101575" wrap="square" tIns="50775">
            <a:noAutofit/>
          </a:bodyPr>
          <a:lstStyle/>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Сторожевое условие (guard condition) </a:t>
            </a:r>
            <a:r>
              <a:rPr b="0" i="0" lang="en-US" sz="1800" u="none" cap="none" strike="noStrike">
                <a:solidFill>
                  <a:schemeClr val="dk1"/>
                </a:solidFill>
                <a:latin typeface="Tahoma"/>
                <a:ea typeface="Tahoma"/>
                <a:cs typeface="Tahoma"/>
                <a:sym typeface="Tahoma"/>
              </a:rPr>
              <a:t>— логическое выражение, которое вычисляется при возникновении события-триггера. Если значение истинно, то переходу разрешено сработать, если ложно - переход не срабатывает</a:t>
            </a:r>
            <a:endParaRPr sz="1600">
              <a:solidFill>
                <a:schemeClr val="dk1"/>
              </a:solidFill>
            </a:endParaRPr>
          </a:p>
          <a:p>
            <a:pPr indent="0" lvl="0" marL="0" marR="0" rtl="0" algn="just">
              <a:spcBef>
                <a:spcPts val="0"/>
              </a:spcBef>
              <a:spcAft>
                <a:spcPts val="0"/>
              </a:spcAft>
              <a:buNone/>
            </a:pPr>
            <a:r>
              <a:t/>
            </a:r>
            <a:endParaRPr b="0" i="0" sz="18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Действие (action)</a:t>
            </a:r>
            <a:r>
              <a:rPr b="0" i="0" lang="en-US" sz="1800" u="none" cap="none" strike="noStrike">
                <a:solidFill>
                  <a:schemeClr val="dk1"/>
                </a:solidFill>
                <a:latin typeface="Tahoma"/>
                <a:ea typeface="Tahoma"/>
                <a:cs typeface="Tahoma"/>
                <a:sym typeface="Tahoma"/>
              </a:rPr>
              <a:t> — это атомарное вычисление, которое выполняется в том случае, когда переход срабатывает, и приводит к изменению состояния объекта или возврату значения</a:t>
            </a:r>
            <a:endParaRPr sz="1600">
              <a:solidFill>
                <a:schemeClr val="dk1"/>
              </a:solidFill>
            </a:endParaRPr>
          </a:p>
        </p:txBody>
      </p:sp>
      <p:pic>
        <p:nvPicPr>
          <p:cNvPr id="120" name="Google Shape;120;g292859c8873_0_390"/>
          <p:cNvPicPr preferRelativeResize="0"/>
          <p:nvPr/>
        </p:nvPicPr>
        <p:blipFill>
          <a:blip r:embed="rId3">
            <a:alphaModFix/>
          </a:blip>
          <a:stretch>
            <a:fillRect/>
          </a:stretch>
        </p:blipFill>
        <p:spPr>
          <a:xfrm>
            <a:off x="364075" y="1284025"/>
            <a:ext cx="5172525" cy="3062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ph type="title"/>
          </p:nvPr>
        </p:nvSpPr>
        <p:spPr>
          <a:xfrm>
            <a:off x="610300" y="356300"/>
            <a:ext cx="9015575" cy="931924"/>
          </a:xfrm>
          <a:prstGeom prst="rect">
            <a:avLst/>
          </a:prstGeom>
          <a:noFill/>
          <a:ln>
            <a:noFill/>
          </a:ln>
        </p:spPr>
        <p:txBody>
          <a:bodyPr anchorCtr="0" anchor="ctr" bIns="38100" lIns="38100" spcFirstLastPara="1" rIns="38100" wrap="square" tIns="38100">
            <a:noAutofit/>
          </a:bodyPr>
          <a:lstStyle/>
          <a:p>
            <a:pPr indent="0" lvl="0" marL="0" marR="0" rtl="0" algn="ctr">
              <a:lnSpc>
                <a:spcPct val="119886"/>
              </a:lnSpc>
              <a:spcBef>
                <a:spcPts val="0"/>
              </a:spcBef>
              <a:spcAft>
                <a:spcPts val="0"/>
              </a:spcAft>
              <a:buClr>
                <a:srgbClr val="000000"/>
              </a:buClr>
              <a:buSzPts val="4888"/>
              <a:buFont typeface="Arial"/>
              <a:buNone/>
            </a:pPr>
            <a:r>
              <a:rPr b="0" i="0" lang="en-US" sz="4888" u="none" cap="none" strike="noStrike">
                <a:solidFill>
                  <a:srgbClr val="000000"/>
                </a:solidFill>
                <a:latin typeface="Arial"/>
                <a:ea typeface="Arial"/>
                <a:cs typeface="Arial"/>
                <a:sym typeface="Arial"/>
              </a:rPr>
              <a:t>Псевдосостояние</a:t>
            </a:r>
            <a:endParaRPr b="0" i="0" sz="4888" u="none" cap="none" strike="noStrike">
              <a:solidFill>
                <a:srgbClr val="000000"/>
              </a:solidFill>
              <a:latin typeface="Arial"/>
              <a:ea typeface="Arial"/>
              <a:cs typeface="Arial"/>
              <a:sym typeface="Arial"/>
            </a:endParaRPr>
          </a:p>
        </p:txBody>
      </p:sp>
      <p:sp>
        <p:nvSpPr>
          <p:cNvPr id="126" name="Google Shape;126;p5"/>
          <p:cNvSpPr txBox="1"/>
          <p:nvPr/>
        </p:nvSpPr>
        <p:spPr>
          <a:xfrm>
            <a:off x="610300" y="1400525"/>
            <a:ext cx="9015575" cy="3863250"/>
          </a:xfrm>
          <a:prstGeom prst="rect">
            <a:avLst/>
          </a:prstGeom>
          <a:noFill/>
          <a:ln>
            <a:noFill/>
          </a:ln>
        </p:spPr>
        <p:txBody>
          <a:bodyPr anchorCtr="0" anchor="t" bIns="38100" lIns="38100" spcFirstLastPara="1" rIns="38100" wrap="square" tIns="38100">
            <a:noAutofit/>
          </a:bodyPr>
          <a:lstStyle/>
          <a:p>
            <a:pPr indent="-206022" lvl="0" marL="381000" marR="0" rtl="0" algn="l">
              <a:lnSpc>
                <a:spcPct val="100000"/>
              </a:lnSpc>
              <a:spcBef>
                <a:spcPts val="0"/>
              </a:spcBef>
              <a:spcAft>
                <a:spcPts val="0"/>
              </a:spcAft>
              <a:buClr>
                <a:srgbClr val="000000"/>
              </a:buClr>
              <a:buSzPts val="2444"/>
              <a:buFont typeface="Arial"/>
              <a:buChar char="●"/>
            </a:pPr>
            <a:r>
              <a:rPr b="1" i="0" lang="en-US" sz="2444" u="none" cap="none" strike="noStrike">
                <a:solidFill>
                  <a:srgbClr val="000000"/>
                </a:solidFill>
                <a:latin typeface="Arial"/>
                <a:ea typeface="Arial"/>
                <a:cs typeface="Arial"/>
                <a:sym typeface="Arial"/>
              </a:rPr>
              <a:t>Псевдосостояние</a:t>
            </a:r>
            <a:r>
              <a:rPr b="0" i="0" lang="en-US" sz="2444" u="none" cap="none" strike="noStrike">
                <a:solidFill>
                  <a:srgbClr val="000000"/>
                </a:solidFill>
                <a:latin typeface="Arial"/>
                <a:ea typeface="Arial"/>
                <a:cs typeface="Arial"/>
                <a:sym typeface="Arial"/>
              </a:rPr>
              <a:t> (pseudo-state) - вершина в конечном автомате, которая имеет форму состояния, но не обладает поведением.</a:t>
            </a:r>
            <a:endParaRPr b="0" i="0" sz="2444" u="none" cap="none" strike="noStrike">
              <a:solidFill>
                <a:srgbClr val="000000"/>
              </a:solidFill>
              <a:latin typeface="Arial"/>
              <a:ea typeface="Arial"/>
              <a:cs typeface="Arial"/>
              <a:sym typeface="Arial"/>
            </a:endParaRPr>
          </a:p>
          <a:p>
            <a:pPr indent="-206022" lvl="0" marL="381000" marR="0" rtl="0" algn="l">
              <a:lnSpc>
                <a:spcPct val="100000"/>
              </a:lnSpc>
              <a:spcBef>
                <a:spcPts val="0"/>
              </a:spcBef>
              <a:spcAft>
                <a:spcPts val="0"/>
              </a:spcAft>
              <a:buClr>
                <a:srgbClr val="000000"/>
              </a:buClr>
              <a:buSzPts val="2444"/>
              <a:buFont typeface="Arial"/>
              <a:buChar char="●"/>
            </a:pPr>
            <a:r>
              <a:rPr b="1" i="0" lang="en-US" sz="2444" u="none" cap="none" strike="noStrike">
                <a:solidFill>
                  <a:srgbClr val="000000"/>
                </a:solidFill>
                <a:latin typeface="Arial"/>
                <a:ea typeface="Arial"/>
                <a:cs typeface="Arial"/>
                <a:sym typeface="Arial"/>
              </a:rPr>
              <a:t>Начальное состояние</a:t>
            </a:r>
            <a:r>
              <a:rPr b="0" i="0" lang="en-US" sz="2444" u="none" cap="none" strike="noStrike">
                <a:solidFill>
                  <a:srgbClr val="000000"/>
                </a:solidFill>
                <a:latin typeface="Arial"/>
                <a:ea typeface="Arial"/>
                <a:cs typeface="Arial"/>
                <a:sym typeface="Arial"/>
              </a:rPr>
              <a:t> (start state) - разновидность псевдосостояния, обозначающее начало выполнения процесса изменения состояний конечного автомата или нахождения моделируемого объекта в составном состоянии.</a:t>
            </a:r>
            <a:endParaRPr b="0" i="0" sz="2444" u="none" cap="none" strike="noStrike">
              <a:solidFill>
                <a:srgbClr val="000000"/>
              </a:solidFill>
              <a:latin typeface="Arial"/>
              <a:ea typeface="Arial"/>
              <a:cs typeface="Arial"/>
              <a:sym typeface="Arial"/>
            </a:endParaRPr>
          </a:p>
          <a:p>
            <a:pPr indent="-206022" lvl="0" marL="381000" marR="0" rtl="0" algn="l">
              <a:lnSpc>
                <a:spcPct val="100000"/>
              </a:lnSpc>
              <a:spcBef>
                <a:spcPts val="0"/>
              </a:spcBef>
              <a:spcAft>
                <a:spcPts val="0"/>
              </a:spcAft>
              <a:buClr>
                <a:srgbClr val="000000"/>
              </a:buClr>
              <a:buSzPts val="2444"/>
              <a:buFont typeface="Arial"/>
              <a:buChar char="●"/>
            </a:pPr>
            <a:r>
              <a:rPr b="1" i="0" lang="en-US" sz="2444" u="none" cap="none" strike="noStrike">
                <a:solidFill>
                  <a:srgbClr val="000000"/>
                </a:solidFill>
                <a:latin typeface="Arial"/>
                <a:ea typeface="Arial"/>
                <a:cs typeface="Arial"/>
                <a:sym typeface="Arial"/>
              </a:rPr>
              <a:t>Конечное состояние</a:t>
            </a:r>
            <a:r>
              <a:rPr b="0" i="0" lang="en-US" sz="2444" u="none" cap="none" strike="noStrike">
                <a:solidFill>
                  <a:srgbClr val="000000"/>
                </a:solidFill>
                <a:latin typeface="Arial"/>
                <a:ea typeface="Arial"/>
                <a:cs typeface="Arial"/>
                <a:sym typeface="Arial"/>
              </a:rPr>
              <a:t> (final state) - разновидность псевдосостояния, обозначающее прекращение процесса изменения состояний конечного автомата или нахождения моделируемого объекта в составном состоянии.</a:t>
            </a:r>
            <a:endParaRPr b="0" i="0" sz="2444" u="none" cap="none" strike="noStrike">
              <a:solidFill>
                <a:srgbClr val="000000"/>
              </a:solidFill>
              <a:latin typeface="Arial"/>
              <a:ea typeface="Arial"/>
              <a:cs typeface="Arial"/>
              <a:sym typeface="Arial"/>
            </a:endParaRPr>
          </a:p>
        </p:txBody>
      </p:sp>
      <p:pic>
        <p:nvPicPr>
          <p:cNvPr id="127" name="Google Shape;127;p5"/>
          <p:cNvPicPr preferRelativeResize="0"/>
          <p:nvPr/>
        </p:nvPicPr>
        <p:blipFill rotWithShape="1">
          <a:blip r:embed="rId3">
            <a:alphaModFix/>
          </a:blip>
          <a:srcRect b="0" l="0" r="0" t="0"/>
          <a:stretch/>
        </p:blipFill>
        <p:spPr>
          <a:xfrm>
            <a:off x="2373150" y="6303300"/>
            <a:ext cx="5228150" cy="1269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92859c8873_0_465"/>
          <p:cNvSpPr txBox="1"/>
          <p:nvPr/>
        </p:nvSpPr>
        <p:spPr>
          <a:xfrm>
            <a:off x="86431" y="7141987"/>
            <a:ext cx="381000" cy="236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US" sz="1000" u="none" cap="none" strike="noStrike">
                <a:solidFill>
                  <a:srgbClr val="AEAEAE"/>
                </a:solidFill>
                <a:latin typeface="Verdana"/>
                <a:ea typeface="Verdana"/>
                <a:cs typeface="Verdana"/>
                <a:sym typeface="Verdana"/>
              </a:rPr>
              <a:t>‹#›</a:t>
            </a:fld>
            <a:endParaRPr b="1" i="0" sz="1000" u="none" cap="none" strike="noStrike">
              <a:solidFill>
                <a:srgbClr val="AEAEAE"/>
              </a:solidFill>
              <a:latin typeface="Verdana"/>
              <a:ea typeface="Verdana"/>
              <a:cs typeface="Verdana"/>
              <a:sym typeface="Verdana"/>
            </a:endParaRPr>
          </a:p>
        </p:txBody>
      </p:sp>
      <p:sp>
        <p:nvSpPr>
          <p:cNvPr id="134" name="Google Shape;134;g292859c8873_0_465"/>
          <p:cNvSpPr txBox="1"/>
          <p:nvPr/>
        </p:nvSpPr>
        <p:spPr>
          <a:xfrm>
            <a:off x="407950" y="294175"/>
            <a:ext cx="9082200" cy="595200"/>
          </a:xfrm>
          <a:prstGeom prst="rect">
            <a:avLst/>
          </a:prstGeom>
          <a:noFill/>
          <a:ln>
            <a:noFill/>
          </a:ln>
        </p:spPr>
        <p:txBody>
          <a:bodyPr anchorCtr="0" anchor="ctr" bIns="50775" lIns="101575" spcFirstLastPara="1" rIns="101575" wrap="square" tIns="50775">
            <a:spAutoFit/>
          </a:bodyPr>
          <a:lstStyle/>
          <a:p>
            <a:pPr indent="0" lvl="0" marL="0" marR="0" rtl="0" algn="l">
              <a:lnSpc>
                <a:spcPct val="100000"/>
              </a:lnSpc>
              <a:spcBef>
                <a:spcPts val="0"/>
              </a:spcBef>
              <a:spcAft>
                <a:spcPts val="0"/>
              </a:spcAft>
              <a:buClr>
                <a:srgbClr val="002B78"/>
              </a:buClr>
              <a:buSzPts val="2700"/>
              <a:buFont typeface="Tahoma"/>
              <a:buNone/>
            </a:pPr>
            <a:r>
              <a:rPr b="1" i="0" lang="en-US" sz="3200" u="none" cap="none" strike="noStrike">
                <a:solidFill>
                  <a:schemeClr val="dk1"/>
                </a:solidFill>
                <a:latin typeface="Tahoma"/>
                <a:ea typeface="Tahoma"/>
                <a:cs typeface="Tahoma"/>
                <a:sym typeface="Tahoma"/>
              </a:rPr>
              <a:t>Псевдосостояния</a:t>
            </a:r>
            <a:endParaRPr b="1" i="0" sz="3200" u="none" cap="none" strike="noStrike">
              <a:solidFill>
                <a:schemeClr val="dk1"/>
              </a:solidFill>
              <a:latin typeface="Tahoma"/>
              <a:ea typeface="Tahoma"/>
              <a:cs typeface="Tahoma"/>
              <a:sym typeface="Tahoma"/>
            </a:endParaRPr>
          </a:p>
        </p:txBody>
      </p:sp>
      <p:sp>
        <p:nvSpPr>
          <p:cNvPr id="135" name="Google Shape;135;g292859c8873_0_465"/>
          <p:cNvSpPr txBox="1"/>
          <p:nvPr/>
        </p:nvSpPr>
        <p:spPr>
          <a:xfrm>
            <a:off x="408101" y="1249050"/>
            <a:ext cx="9081900" cy="1149300"/>
          </a:xfrm>
          <a:prstGeom prst="rect">
            <a:avLst/>
          </a:prstGeom>
          <a:noFill/>
          <a:ln>
            <a:noFill/>
          </a:ln>
        </p:spPr>
        <p:txBody>
          <a:bodyPr anchorCtr="0" anchor="t" bIns="50775" lIns="101575" spcFirstLastPara="1" rIns="101575" wrap="square" tIns="50775">
            <a:spAutoFit/>
          </a:bodyPr>
          <a:lstStyle/>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Псевдосостояние объекта</a:t>
            </a:r>
            <a:r>
              <a:rPr b="0" i="0" lang="en-US" sz="1800" u="none" cap="none" strike="noStrike">
                <a:solidFill>
                  <a:schemeClr val="dk1"/>
                </a:solidFill>
                <a:latin typeface="Tahoma"/>
                <a:ea typeface="Tahoma"/>
                <a:cs typeface="Tahoma"/>
                <a:sym typeface="Tahoma"/>
              </a:rPr>
              <a:t> </a:t>
            </a:r>
            <a:r>
              <a:rPr b="1" i="0" lang="en-US" sz="1800" u="none" cap="none" strike="noStrike">
                <a:solidFill>
                  <a:schemeClr val="dk1"/>
                </a:solidFill>
                <a:latin typeface="Tahoma"/>
                <a:ea typeface="Tahoma"/>
                <a:cs typeface="Tahoma"/>
                <a:sym typeface="Tahoma"/>
              </a:rPr>
              <a:t>(pseudo-state) </a:t>
            </a:r>
            <a:r>
              <a:rPr b="0" i="0" lang="en-US" sz="1800" u="none" cap="none" strike="noStrike">
                <a:solidFill>
                  <a:schemeClr val="dk1"/>
                </a:solidFill>
                <a:latin typeface="Tahoma"/>
                <a:ea typeface="Tahoma"/>
                <a:cs typeface="Tahoma"/>
                <a:sym typeface="Tahoma"/>
              </a:rPr>
              <a:t>— абстракция для различных типов вершин, используемая в диаграмме состояний</a:t>
            </a:r>
            <a:endParaRPr sz="1600">
              <a:solidFill>
                <a:schemeClr val="dk1"/>
              </a:solidFill>
            </a:endParaRPr>
          </a:p>
          <a:p>
            <a:pPr indent="0" lvl="0" marL="0" marR="0" rtl="0" algn="just">
              <a:spcBef>
                <a:spcPts val="0"/>
              </a:spcBef>
              <a:spcAft>
                <a:spcPts val="0"/>
              </a:spcAft>
              <a:buNone/>
            </a:pPr>
            <a:r>
              <a:t/>
            </a:r>
            <a:endParaRPr b="0" i="0" sz="16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0" i="0" lang="en-US" sz="1600" u="none" cap="none" strike="noStrike">
                <a:solidFill>
                  <a:schemeClr val="dk1"/>
                </a:solidFill>
                <a:latin typeface="Tahoma"/>
                <a:ea typeface="Tahoma"/>
                <a:cs typeface="Tahoma"/>
                <a:sym typeface="Tahoma"/>
              </a:rPr>
              <a:t>Псевдосостояния не содержат никаких внутренних действий</a:t>
            </a:r>
            <a:endParaRPr sz="1600">
              <a:solidFill>
                <a:schemeClr val="dk1"/>
              </a:solidFill>
            </a:endParaRPr>
          </a:p>
        </p:txBody>
      </p:sp>
      <p:sp>
        <p:nvSpPr>
          <p:cNvPr id="136" name="Google Shape;136;g292859c8873_0_465"/>
          <p:cNvSpPr/>
          <p:nvPr/>
        </p:nvSpPr>
        <p:spPr>
          <a:xfrm>
            <a:off x="4270825" y="2551775"/>
            <a:ext cx="5632800" cy="4172100"/>
          </a:xfrm>
          <a:prstGeom prst="rect">
            <a:avLst/>
          </a:prstGeom>
          <a:noFill/>
          <a:ln>
            <a:noFill/>
          </a:ln>
        </p:spPr>
        <p:txBody>
          <a:bodyPr anchorCtr="0" anchor="t" bIns="50775" lIns="101575" spcFirstLastPara="1" rIns="101575" wrap="square" tIns="50775">
            <a:noAutofit/>
          </a:bodyPr>
          <a:lstStyle/>
          <a:p>
            <a:pPr indent="-203200" lvl="0" marL="203200" marR="0" rtl="0" algn="just">
              <a:spcBef>
                <a:spcPts val="0"/>
              </a:spcBef>
              <a:spcAft>
                <a:spcPts val="0"/>
              </a:spcAft>
              <a:buClr>
                <a:schemeClr val="dk1"/>
              </a:buClr>
              <a:buSzPts val="1600"/>
              <a:buFont typeface="Tahoma"/>
              <a:buChar char="•"/>
            </a:pPr>
            <a:r>
              <a:rPr b="1" i="0" lang="en-US" sz="1600" u="none" cap="none" strike="noStrike">
                <a:solidFill>
                  <a:schemeClr val="dk1"/>
                </a:solidFill>
                <a:latin typeface="Tahoma"/>
                <a:ea typeface="Tahoma"/>
                <a:cs typeface="Tahoma"/>
                <a:sym typeface="Tahoma"/>
              </a:rPr>
              <a:t>Начальное состояние (initial)</a:t>
            </a:r>
            <a:endParaRPr b="1" i="0" sz="1600" u="none" cap="none" strike="noStrike">
              <a:solidFill>
                <a:schemeClr val="dk1"/>
              </a:solidFill>
              <a:latin typeface="Tahoma"/>
              <a:ea typeface="Tahoma"/>
              <a:cs typeface="Tahoma"/>
              <a:sym typeface="Tahoma"/>
            </a:endParaRPr>
          </a:p>
          <a:p>
            <a:pPr indent="-101600" lvl="0" marL="203200" marR="0" rtl="0" algn="just">
              <a:spcBef>
                <a:spcPts val="0"/>
              </a:spcBef>
              <a:spcAft>
                <a:spcPts val="0"/>
              </a:spcAft>
              <a:buClr>
                <a:schemeClr val="dk1"/>
              </a:buClr>
              <a:buSzPts val="1600"/>
              <a:buFont typeface="Tahoma"/>
              <a:buNone/>
            </a:pPr>
            <a:r>
              <a:t/>
            </a:r>
            <a:endParaRPr b="1" i="0" sz="1600" u="none" cap="none" strike="noStrike">
              <a:solidFill>
                <a:schemeClr val="dk1"/>
              </a:solidFill>
              <a:latin typeface="Tahoma"/>
              <a:ea typeface="Tahoma"/>
              <a:cs typeface="Tahoma"/>
              <a:sym typeface="Tahoma"/>
            </a:endParaRPr>
          </a:p>
          <a:p>
            <a:pPr indent="-203200" lvl="0" marL="203200" marR="0" rtl="0" algn="just">
              <a:spcBef>
                <a:spcPts val="0"/>
              </a:spcBef>
              <a:spcAft>
                <a:spcPts val="0"/>
              </a:spcAft>
              <a:buClr>
                <a:schemeClr val="dk1"/>
              </a:buClr>
              <a:buSzPts val="1600"/>
              <a:buFont typeface="Tahoma"/>
              <a:buChar char="•"/>
            </a:pPr>
            <a:r>
              <a:rPr b="1" i="0" lang="en-US" sz="1600" u="none" cap="none" strike="noStrike">
                <a:solidFill>
                  <a:schemeClr val="dk1"/>
                </a:solidFill>
                <a:latin typeface="Tahoma"/>
                <a:ea typeface="Tahoma"/>
                <a:cs typeface="Tahoma"/>
                <a:sym typeface="Tahoma"/>
              </a:rPr>
              <a:t>Конечное состояние (final)</a:t>
            </a:r>
            <a:endParaRPr sz="1600">
              <a:solidFill>
                <a:schemeClr val="dk1"/>
              </a:solidFill>
            </a:endParaRPr>
          </a:p>
          <a:p>
            <a:pPr indent="-101600" lvl="0" marL="203200" marR="0" rtl="0" algn="just">
              <a:spcBef>
                <a:spcPts val="0"/>
              </a:spcBef>
              <a:spcAft>
                <a:spcPts val="0"/>
              </a:spcAft>
              <a:buClr>
                <a:schemeClr val="dk1"/>
              </a:buClr>
              <a:buSzPts val="1600"/>
              <a:buFont typeface="Tahoma"/>
              <a:buNone/>
            </a:pPr>
            <a:r>
              <a:t/>
            </a:r>
            <a:endParaRPr b="1" i="0" sz="1600" u="none" cap="none" strike="noStrike">
              <a:solidFill>
                <a:schemeClr val="dk1"/>
              </a:solidFill>
              <a:latin typeface="Tahoma"/>
              <a:ea typeface="Tahoma"/>
              <a:cs typeface="Tahoma"/>
              <a:sym typeface="Tahoma"/>
            </a:endParaRPr>
          </a:p>
          <a:p>
            <a:pPr indent="-203200" lvl="0" marL="203200" marR="0" rtl="0" algn="just">
              <a:spcBef>
                <a:spcPts val="0"/>
              </a:spcBef>
              <a:spcAft>
                <a:spcPts val="0"/>
              </a:spcAft>
              <a:buClr>
                <a:schemeClr val="dk1"/>
              </a:buClr>
              <a:buSzPts val="1600"/>
              <a:buFont typeface="Tahoma"/>
              <a:buChar char="•"/>
            </a:pPr>
            <a:r>
              <a:rPr b="1" i="0" lang="en-US" sz="1600" u="none" cap="none" strike="noStrike">
                <a:solidFill>
                  <a:schemeClr val="dk1"/>
                </a:solidFill>
                <a:latin typeface="Tahoma"/>
                <a:ea typeface="Tahoma"/>
                <a:cs typeface="Tahoma"/>
                <a:sym typeface="Tahoma"/>
              </a:rPr>
              <a:t>Точка входа (entry point) </a:t>
            </a:r>
            <a:endParaRPr b="1" i="0" sz="1600" u="none" cap="none" strike="noStrike">
              <a:solidFill>
                <a:schemeClr val="dk1"/>
              </a:solidFill>
              <a:latin typeface="Tahoma"/>
              <a:ea typeface="Tahoma"/>
              <a:cs typeface="Tahoma"/>
              <a:sym typeface="Tahoma"/>
            </a:endParaRPr>
          </a:p>
          <a:p>
            <a:pPr indent="-101600" lvl="0" marL="203200" marR="0" rtl="0" algn="just">
              <a:spcBef>
                <a:spcPts val="0"/>
              </a:spcBef>
              <a:spcAft>
                <a:spcPts val="0"/>
              </a:spcAft>
              <a:buClr>
                <a:schemeClr val="dk1"/>
              </a:buClr>
              <a:buSzPts val="1600"/>
              <a:buFont typeface="Tahoma"/>
              <a:buNone/>
            </a:pPr>
            <a:r>
              <a:t/>
            </a:r>
            <a:endParaRPr b="1" i="0" sz="1600" u="none" cap="none" strike="noStrike">
              <a:solidFill>
                <a:schemeClr val="dk1"/>
              </a:solidFill>
              <a:latin typeface="Tahoma"/>
              <a:ea typeface="Tahoma"/>
              <a:cs typeface="Tahoma"/>
              <a:sym typeface="Tahoma"/>
            </a:endParaRPr>
          </a:p>
          <a:p>
            <a:pPr indent="-203200" lvl="0" marL="203200" marR="0" rtl="0" algn="just">
              <a:spcBef>
                <a:spcPts val="0"/>
              </a:spcBef>
              <a:spcAft>
                <a:spcPts val="0"/>
              </a:spcAft>
              <a:buClr>
                <a:schemeClr val="dk1"/>
              </a:buClr>
              <a:buSzPts val="1600"/>
              <a:buFont typeface="Tahoma"/>
              <a:buChar char="•"/>
            </a:pPr>
            <a:r>
              <a:rPr b="1" i="0" lang="en-US" sz="1600" u="none" cap="none" strike="noStrike">
                <a:solidFill>
                  <a:schemeClr val="dk1"/>
                </a:solidFill>
                <a:latin typeface="Tahoma"/>
                <a:ea typeface="Tahoma"/>
                <a:cs typeface="Tahoma"/>
                <a:sym typeface="Tahoma"/>
              </a:rPr>
              <a:t>Точка выхода (exit point)</a:t>
            </a:r>
            <a:endParaRPr b="1" i="0" sz="1600" u="none" cap="none" strike="noStrike">
              <a:solidFill>
                <a:schemeClr val="dk1"/>
              </a:solidFill>
              <a:latin typeface="Tahoma"/>
              <a:ea typeface="Tahoma"/>
              <a:cs typeface="Tahoma"/>
              <a:sym typeface="Tahoma"/>
            </a:endParaRPr>
          </a:p>
          <a:p>
            <a:pPr indent="-101600" lvl="0" marL="203200" marR="0" rtl="0" algn="just">
              <a:spcBef>
                <a:spcPts val="0"/>
              </a:spcBef>
              <a:spcAft>
                <a:spcPts val="0"/>
              </a:spcAft>
              <a:buClr>
                <a:schemeClr val="dk1"/>
              </a:buClr>
              <a:buSzPts val="1600"/>
              <a:buFont typeface="Tahoma"/>
              <a:buNone/>
            </a:pPr>
            <a:r>
              <a:t/>
            </a:r>
            <a:endParaRPr b="1" i="0" sz="1600" u="none" cap="none" strike="noStrike">
              <a:solidFill>
                <a:schemeClr val="dk1"/>
              </a:solidFill>
              <a:latin typeface="Tahoma"/>
              <a:ea typeface="Tahoma"/>
              <a:cs typeface="Tahoma"/>
              <a:sym typeface="Tahoma"/>
            </a:endParaRPr>
          </a:p>
          <a:p>
            <a:pPr indent="-203200" lvl="0" marL="203200" marR="0" rtl="0" algn="just">
              <a:spcBef>
                <a:spcPts val="0"/>
              </a:spcBef>
              <a:spcAft>
                <a:spcPts val="0"/>
              </a:spcAft>
              <a:buClr>
                <a:schemeClr val="dk1"/>
              </a:buClr>
              <a:buSzPts val="1600"/>
              <a:buFont typeface="Tahoma"/>
              <a:buChar char="•"/>
            </a:pPr>
            <a:r>
              <a:rPr b="1" i="0" lang="en-US" sz="1600" u="none" cap="none" strike="noStrike">
                <a:solidFill>
                  <a:schemeClr val="dk1"/>
                </a:solidFill>
                <a:latin typeface="Tahoma"/>
                <a:ea typeface="Tahoma"/>
                <a:cs typeface="Tahoma"/>
                <a:sym typeface="Tahoma"/>
              </a:rPr>
              <a:t>Выбор (choice)</a:t>
            </a:r>
            <a:endParaRPr b="1" i="0" sz="1600" u="none" cap="none" strike="noStrike">
              <a:solidFill>
                <a:schemeClr val="dk1"/>
              </a:solidFill>
              <a:latin typeface="Tahoma"/>
              <a:ea typeface="Tahoma"/>
              <a:cs typeface="Tahoma"/>
              <a:sym typeface="Tahoma"/>
            </a:endParaRPr>
          </a:p>
          <a:p>
            <a:pPr indent="-101600" lvl="0" marL="203200" marR="0" rtl="0" algn="just">
              <a:spcBef>
                <a:spcPts val="0"/>
              </a:spcBef>
              <a:spcAft>
                <a:spcPts val="0"/>
              </a:spcAft>
              <a:buClr>
                <a:schemeClr val="dk1"/>
              </a:buClr>
              <a:buSzPts val="1600"/>
              <a:buFont typeface="Tahoma"/>
              <a:buNone/>
            </a:pPr>
            <a:r>
              <a:t/>
            </a:r>
            <a:endParaRPr b="1" i="0" sz="1600" u="none" cap="none" strike="noStrike">
              <a:solidFill>
                <a:schemeClr val="dk1"/>
              </a:solidFill>
              <a:latin typeface="Tahoma"/>
              <a:ea typeface="Tahoma"/>
              <a:cs typeface="Tahoma"/>
              <a:sym typeface="Tahoma"/>
            </a:endParaRPr>
          </a:p>
          <a:p>
            <a:pPr indent="-203200" lvl="0" marL="203200" marR="0" rtl="0" algn="just">
              <a:spcBef>
                <a:spcPts val="0"/>
              </a:spcBef>
              <a:spcAft>
                <a:spcPts val="0"/>
              </a:spcAft>
              <a:buClr>
                <a:schemeClr val="dk1"/>
              </a:buClr>
              <a:buSzPts val="1600"/>
              <a:buFont typeface="Tahoma"/>
              <a:buChar char="•"/>
            </a:pPr>
            <a:r>
              <a:rPr b="1" i="0" lang="en-US" sz="1600" u="none" cap="none" strike="noStrike">
                <a:solidFill>
                  <a:schemeClr val="dk1"/>
                </a:solidFill>
                <a:latin typeface="Tahoma"/>
                <a:ea typeface="Tahoma"/>
                <a:cs typeface="Tahoma"/>
                <a:sym typeface="Tahoma"/>
              </a:rPr>
              <a:t>Историческое состояние (history)</a:t>
            </a:r>
            <a:endParaRPr b="1" i="0" sz="1600" u="none" cap="none" strike="noStrike">
              <a:solidFill>
                <a:schemeClr val="dk1"/>
              </a:solidFill>
              <a:latin typeface="Tahoma"/>
              <a:ea typeface="Tahoma"/>
              <a:cs typeface="Tahoma"/>
              <a:sym typeface="Tahoma"/>
            </a:endParaRPr>
          </a:p>
          <a:p>
            <a:pPr indent="-101600" lvl="0" marL="203200" marR="0" rtl="0" algn="just">
              <a:spcBef>
                <a:spcPts val="0"/>
              </a:spcBef>
              <a:spcAft>
                <a:spcPts val="0"/>
              </a:spcAft>
              <a:buClr>
                <a:schemeClr val="dk1"/>
              </a:buClr>
              <a:buSzPts val="1600"/>
              <a:buFont typeface="Tahoma"/>
              <a:buNone/>
            </a:pPr>
            <a:r>
              <a:t/>
            </a:r>
            <a:endParaRPr b="1" i="0" sz="1600" u="none" cap="none" strike="noStrike">
              <a:solidFill>
                <a:schemeClr val="dk1"/>
              </a:solidFill>
              <a:latin typeface="Tahoma"/>
              <a:ea typeface="Tahoma"/>
              <a:cs typeface="Tahoma"/>
              <a:sym typeface="Tahoma"/>
            </a:endParaRPr>
          </a:p>
          <a:p>
            <a:pPr indent="-203200" lvl="0" marL="203200" marR="0" rtl="0" algn="just">
              <a:spcBef>
                <a:spcPts val="0"/>
              </a:spcBef>
              <a:spcAft>
                <a:spcPts val="0"/>
              </a:spcAft>
              <a:buClr>
                <a:schemeClr val="dk1"/>
              </a:buClr>
              <a:buSzPts val="1600"/>
              <a:buFont typeface="Tahoma"/>
              <a:buChar char="•"/>
            </a:pPr>
            <a:r>
              <a:rPr b="1" i="0" lang="en-US" sz="1600" u="none" cap="none" strike="noStrike">
                <a:solidFill>
                  <a:schemeClr val="dk1"/>
                </a:solidFill>
                <a:latin typeface="Tahoma"/>
                <a:ea typeface="Tahoma"/>
                <a:cs typeface="Tahoma"/>
                <a:sym typeface="Tahoma"/>
              </a:rPr>
              <a:t>Соединение (junction)</a:t>
            </a:r>
            <a:endParaRPr b="1" i="0" sz="1600" u="none" cap="none" strike="noStrike">
              <a:solidFill>
                <a:schemeClr val="dk1"/>
              </a:solidFill>
              <a:latin typeface="Tahoma"/>
              <a:ea typeface="Tahoma"/>
              <a:cs typeface="Tahoma"/>
              <a:sym typeface="Tahoma"/>
            </a:endParaRPr>
          </a:p>
          <a:p>
            <a:pPr indent="-101600" lvl="0" marL="203200" marR="0" rtl="0" algn="just">
              <a:spcBef>
                <a:spcPts val="0"/>
              </a:spcBef>
              <a:spcAft>
                <a:spcPts val="0"/>
              </a:spcAft>
              <a:buClr>
                <a:schemeClr val="dk1"/>
              </a:buClr>
              <a:buSzPts val="1600"/>
              <a:buFont typeface="Tahoma"/>
              <a:buNone/>
            </a:pPr>
            <a:r>
              <a:t/>
            </a:r>
            <a:endParaRPr b="1" i="0" sz="1600" u="none" cap="none" strike="noStrike">
              <a:solidFill>
                <a:schemeClr val="dk1"/>
              </a:solidFill>
              <a:latin typeface="Tahoma"/>
              <a:ea typeface="Tahoma"/>
              <a:cs typeface="Tahoma"/>
              <a:sym typeface="Tahoma"/>
            </a:endParaRPr>
          </a:p>
          <a:p>
            <a:pPr indent="-203200" lvl="0" marL="203200" marR="0" rtl="0" algn="just">
              <a:spcBef>
                <a:spcPts val="0"/>
              </a:spcBef>
              <a:spcAft>
                <a:spcPts val="0"/>
              </a:spcAft>
              <a:buClr>
                <a:schemeClr val="dk1"/>
              </a:buClr>
              <a:buSzPts val="1600"/>
              <a:buFont typeface="Tahoma"/>
              <a:buChar char="•"/>
            </a:pPr>
            <a:r>
              <a:rPr b="1" i="0" lang="en-US" sz="1600" u="none" cap="none" strike="noStrike">
                <a:solidFill>
                  <a:schemeClr val="dk1"/>
                </a:solidFill>
                <a:latin typeface="Tahoma"/>
                <a:ea typeface="Tahoma"/>
                <a:cs typeface="Tahoma"/>
                <a:sym typeface="Tahoma"/>
              </a:rPr>
              <a:t>Прекращение (terminate)</a:t>
            </a:r>
            <a:endParaRPr b="1" i="0" sz="1600" u="none" cap="none" strike="noStrike">
              <a:solidFill>
                <a:schemeClr val="dk1"/>
              </a:solidFill>
              <a:latin typeface="Tahoma"/>
              <a:ea typeface="Tahoma"/>
              <a:cs typeface="Tahoma"/>
              <a:sym typeface="Tahoma"/>
            </a:endParaRPr>
          </a:p>
          <a:p>
            <a:pPr indent="-101600" lvl="0" marL="203200" marR="0" rtl="0" algn="just">
              <a:spcBef>
                <a:spcPts val="0"/>
              </a:spcBef>
              <a:spcAft>
                <a:spcPts val="0"/>
              </a:spcAft>
              <a:buClr>
                <a:schemeClr val="dk1"/>
              </a:buClr>
              <a:buSzPts val="1600"/>
              <a:buFont typeface="Tahoma"/>
              <a:buNone/>
            </a:pPr>
            <a:r>
              <a:t/>
            </a:r>
            <a:endParaRPr b="1" i="0" sz="1600" u="none" cap="none" strike="noStrike">
              <a:solidFill>
                <a:schemeClr val="dk1"/>
              </a:solidFill>
              <a:latin typeface="Tahoma"/>
              <a:ea typeface="Tahoma"/>
              <a:cs typeface="Tahoma"/>
              <a:sym typeface="Tahoma"/>
            </a:endParaRPr>
          </a:p>
          <a:p>
            <a:pPr indent="-203200" lvl="0" marL="203200" marR="0" rtl="0" algn="just">
              <a:spcBef>
                <a:spcPts val="0"/>
              </a:spcBef>
              <a:spcAft>
                <a:spcPts val="0"/>
              </a:spcAft>
              <a:buClr>
                <a:schemeClr val="dk1"/>
              </a:buClr>
              <a:buSzPts val="1600"/>
              <a:buFont typeface="Tahoma"/>
              <a:buChar char="•"/>
            </a:pPr>
            <a:r>
              <a:rPr b="1" i="0" lang="en-US" sz="1600" u="none" cap="none" strike="noStrike">
                <a:solidFill>
                  <a:schemeClr val="dk1"/>
                </a:solidFill>
                <a:latin typeface="Tahoma"/>
                <a:ea typeface="Tahoma"/>
                <a:cs typeface="Tahoma"/>
                <a:sym typeface="Tahoma"/>
              </a:rPr>
              <a:t>Ветвление (fork)</a:t>
            </a:r>
            <a:endParaRPr b="1" i="0" sz="1600" u="none" cap="none" strike="noStrike">
              <a:solidFill>
                <a:schemeClr val="dk1"/>
              </a:solidFill>
              <a:latin typeface="Tahoma"/>
              <a:ea typeface="Tahoma"/>
              <a:cs typeface="Tahoma"/>
              <a:sym typeface="Tahoma"/>
            </a:endParaRPr>
          </a:p>
        </p:txBody>
      </p:sp>
      <p:pic>
        <p:nvPicPr>
          <p:cNvPr id="137" name="Google Shape;137;g292859c8873_0_465"/>
          <p:cNvPicPr preferRelativeResize="0"/>
          <p:nvPr/>
        </p:nvPicPr>
        <p:blipFill>
          <a:blip r:embed="rId3">
            <a:alphaModFix/>
          </a:blip>
          <a:stretch>
            <a:fillRect/>
          </a:stretch>
        </p:blipFill>
        <p:spPr>
          <a:xfrm>
            <a:off x="467425" y="2551763"/>
            <a:ext cx="3695199" cy="22348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6"/>
          <p:cNvSpPr txBox="1"/>
          <p:nvPr>
            <p:ph type="title"/>
          </p:nvPr>
        </p:nvSpPr>
        <p:spPr>
          <a:xfrm>
            <a:off x="610300" y="356300"/>
            <a:ext cx="9015575" cy="1243875"/>
          </a:xfrm>
          <a:prstGeom prst="rect">
            <a:avLst/>
          </a:prstGeom>
          <a:noFill/>
          <a:ln>
            <a:noFill/>
          </a:ln>
        </p:spPr>
        <p:txBody>
          <a:bodyPr anchorCtr="0" anchor="ctr" bIns="38100" lIns="38100" spcFirstLastPara="1" rIns="38100" wrap="square" tIns="38100">
            <a:noAutofit/>
          </a:bodyPr>
          <a:lstStyle/>
          <a:p>
            <a:pPr indent="0" lvl="0" marL="0" marR="0" rtl="0" algn="ctr">
              <a:lnSpc>
                <a:spcPct val="119886"/>
              </a:lnSpc>
              <a:spcBef>
                <a:spcPts val="0"/>
              </a:spcBef>
              <a:spcAft>
                <a:spcPts val="0"/>
              </a:spcAft>
              <a:buClr>
                <a:srgbClr val="000000"/>
              </a:buClr>
              <a:buSzPts val="4888"/>
              <a:buFont typeface="Arial"/>
              <a:buNone/>
            </a:pPr>
            <a:r>
              <a:rPr b="0" i="0" lang="en-US" sz="4888" u="none" cap="none" strike="noStrike">
                <a:solidFill>
                  <a:srgbClr val="000000"/>
                </a:solidFill>
                <a:latin typeface="Arial"/>
                <a:ea typeface="Arial"/>
                <a:cs typeface="Arial"/>
                <a:sym typeface="Arial"/>
              </a:rPr>
              <a:t>Примеры</a:t>
            </a:r>
            <a:endParaRPr b="0" i="0" sz="4888" u="none" cap="none" strike="noStrike">
              <a:solidFill>
                <a:srgbClr val="000000"/>
              </a:solidFill>
              <a:latin typeface="Arial"/>
              <a:ea typeface="Arial"/>
              <a:cs typeface="Arial"/>
              <a:sym typeface="Arial"/>
            </a:endParaRPr>
          </a:p>
        </p:txBody>
      </p:sp>
      <p:pic>
        <p:nvPicPr>
          <p:cNvPr id="143" name="Google Shape;143;p6"/>
          <p:cNvPicPr preferRelativeResize="0"/>
          <p:nvPr/>
        </p:nvPicPr>
        <p:blipFill>
          <a:blip r:embed="rId3">
            <a:alphaModFix/>
          </a:blip>
          <a:stretch>
            <a:fillRect/>
          </a:stretch>
        </p:blipFill>
        <p:spPr>
          <a:xfrm>
            <a:off x="870638" y="1542375"/>
            <a:ext cx="8418731" cy="57150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0c588e69a5_1_2"/>
          <p:cNvSpPr txBox="1"/>
          <p:nvPr>
            <p:ph type="title"/>
          </p:nvPr>
        </p:nvSpPr>
        <p:spPr>
          <a:xfrm>
            <a:off x="610300" y="356300"/>
            <a:ext cx="9015600" cy="1243800"/>
          </a:xfrm>
          <a:prstGeom prst="rect">
            <a:avLst/>
          </a:prstGeom>
          <a:noFill/>
          <a:ln>
            <a:noFill/>
          </a:ln>
        </p:spPr>
        <p:txBody>
          <a:bodyPr anchorCtr="0" anchor="ctr" bIns="38100" lIns="38100" spcFirstLastPara="1" rIns="38100" wrap="square" tIns="38100">
            <a:noAutofit/>
          </a:bodyPr>
          <a:lstStyle/>
          <a:p>
            <a:pPr indent="0" lvl="0" marL="0" marR="0" rtl="0" algn="ctr">
              <a:lnSpc>
                <a:spcPct val="119886"/>
              </a:lnSpc>
              <a:spcBef>
                <a:spcPts val="0"/>
              </a:spcBef>
              <a:spcAft>
                <a:spcPts val="0"/>
              </a:spcAft>
              <a:buClr>
                <a:srgbClr val="000000"/>
              </a:buClr>
              <a:buSzPts val="4888"/>
              <a:buFont typeface="Arial"/>
              <a:buNone/>
            </a:pPr>
            <a:r>
              <a:rPr b="0" i="0" lang="en-US" sz="4888" u="none" cap="none" strike="noStrike">
                <a:solidFill>
                  <a:srgbClr val="000000"/>
                </a:solidFill>
                <a:latin typeface="Arial"/>
                <a:ea typeface="Arial"/>
                <a:cs typeface="Arial"/>
                <a:sym typeface="Arial"/>
              </a:rPr>
              <a:t>Примеры</a:t>
            </a:r>
            <a:endParaRPr b="0" i="0" sz="4888" u="none" cap="none" strike="noStrike">
              <a:solidFill>
                <a:srgbClr val="000000"/>
              </a:solidFill>
              <a:latin typeface="Arial"/>
              <a:ea typeface="Arial"/>
              <a:cs typeface="Arial"/>
              <a:sym typeface="Arial"/>
            </a:endParaRPr>
          </a:p>
        </p:txBody>
      </p:sp>
      <p:pic>
        <p:nvPicPr>
          <p:cNvPr id="149" name="Google Shape;149;g30c588e69a5_1_2"/>
          <p:cNvPicPr preferRelativeResize="0"/>
          <p:nvPr/>
        </p:nvPicPr>
        <p:blipFill>
          <a:blip r:embed="rId3">
            <a:alphaModFix/>
          </a:blip>
          <a:stretch>
            <a:fillRect/>
          </a:stretch>
        </p:blipFill>
        <p:spPr>
          <a:xfrm>
            <a:off x="190500" y="1416175"/>
            <a:ext cx="9855200" cy="51737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0c588e69a5_1_8"/>
          <p:cNvSpPr txBox="1"/>
          <p:nvPr>
            <p:ph type="title"/>
          </p:nvPr>
        </p:nvSpPr>
        <p:spPr>
          <a:xfrm>
            <a:off x="610300" y="356300"/>
            <a:ext cx="9015600" cy="1243800"/>
          </a:xfrm>
          <a:prstGeom prst="rect">
            <a:avLst/>
          </a:prstGeom>
          <a:noFill/>
          <a:ln>
            <a:noFill/>
          </a:ln>
        </p:spPr>
        <p:txBody>
          <a:bodyPr anchorCtr="0" anchor="ctr" bIns="38100" lIns="38100" spcFirstLastPara="1" rIns="38100" wrap="square" tIns="38100">
            <a:noAutofit/>
          </a:bodyPr>
          <a:lstStyle/>
          <a:p>
            <a:pPr indent="0" lvl="0" marL="0" marR="0" rtl="0" algn="ctr">
              <a:lnSpc>
                <a:spcPct val="119886"/>
              </a:lnSpc>
              <a:spcBef>
                <a:spcPts val="0"/>
              </a:spcBef>
              <a:spcAft>
                <a:spcPts val="0"/>
              </a:spcAft>
              <a:buClr>
                <a:srgbClr val="000000"/>
              </a:buClr>
              <a:buSzPts val="4888"/>
              <a:buFont typeface="Arial"/>
              <a:buNone/>
            </a:pPr>
            <a:r>
              <a:rPr b="0" i="0" lang="en-US" sz="4888" u="none" cap="none" strike="noStrike">
                <a:solidFill>
                  <a:srgbClr val="000000"/>
                </a:solidFill>
                <a:latin typeface="Arial"/>
                <a:ea typeface="Arial"/>
                <a:cs typeface="Arial"/>
                <a:sym typeface="Arial"/>
              </a:rPr>
              <a:t>Примеры</a:t>
            </a:r>
            <a:endParaRPr b="0" i="0" sz="4888" u="none" cap="none" strike="noStrike">
              <a:solidFill>
                <a:srgbClr val="000000"/>
              </a:solidFill>
              <a:latin typeface="Arial"/>
              <a:ea typeface="Arial"/>
              <a:cs typeface="Arial"/>
              <a:sym typeface="Arial"/>
            </a:endParaRPr>
          </a:p>
        </p:txBody>
      </p:sp>
      <p:pic>
        <p:nvPicPr>
          <p:cNvPr id="155" name="Google Shape;155;g30c588e69a5_1_8"/>
          <p:cNvPicPr preferRelativeResize="0"/>
          <p:nvPr/>
        </p:nvPicPr>
        <p:blipFill>
          <a:blip r:embed="rId3">
            <a:alphaModFix/>
          </a:blip>
          <a:stretch>
            <a:fillRect/>
          </a:stretch>
        </p:blipFill>
        <p:spPr>
          <a:xfrm>
            <a:off x="2303963" y="139675"/>
            <a:ext cx="5552077" cy="73406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92859c8873_0_542"/>
          <p:cNvSpPr txBox="1"/>
          <p:nvPr>
            <p:ph idx="12" type="sldNum"/>
          </p:nvPr>
        </p:nvSpPr>
        <p:spPr>
          <a:xfrm>
            <a:off x="0" y="1569860"/>
            <a:ext cx="658800" cy="3021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rgbClr val="FFFFFF"/>
              </a:buClr>
              <a:buSzPts val="1600"/>
              <a:buFont typeface="Arial"/>
              <a:buNone/>
            </a:pPr>
            <a:fld id="{00000000-1234-1234-1234-123412341234}" type="slidenum">
              <a:rPr lang="en-US"/>
              <a:t>‹#›</a:t>
            </a:fld>
            <a:endParaRPr b="0">
              <a:solidFill>
                <a:srgbClr val="000000"/>
              </a:solidFill>
            </a:endParaRPr>
          </a:p>
        </p:txBody>
      </p:sp>
      <p:sp>
        <p:nvSpPr>
          <p:cNvPr id="162" name="Google Shape;162;g292859c8873_0_542"/>
          <p:cNvSpPr txBox="1"/>
          <p:nvPr/>
        </p:nvSpPr>
        <p:spPr>
          <a:xfrm>
            <a:off x="461075" y="415600"/>
            <a:ext cx="9144000" cy="625800"/>
          </a:xfrm>
          <a:prstGeom prst="rect">
            <a:avLst/>
          </a:prstGeom>
          <a:noFill/>
          <a:ln>
            <a:noFill/>
          </a:ln>
        </p:spPr>
        <p:txBody>
          <a:bodyPr anchorCtr="0" anchor="ctr" bIns="50775" lIns="101575" spcFirstLastPara="1" rIns="101575" wrap="square" tIns="50775">
            <a:spAutoFit/>
          </a:bodyPr>
          <a:lstStyle/>
          <a:p>
            <a:pPr indent="0" lvl="0" marL="0" marR="0" rtl="0" algn="l">
              <a:lnSpc>
                <a:spcPct val="100000"/>
              </a:lnSpc>
              <a:spcBef>
                <a:spcPts val="0"/>
              </a:spcBef>
              <a:spcAft>
                <a:spcPts val="0"/>
              </a:spcAft>
              <a:buClr>
                <a:srgbClr val="002B78"/>
              </a:buClr>
              <a:buSzPts val="2700"/>
              <a:buFont typeface="Tahoma"/>
              <a:buNone/>
            </a:pPr>
            <a:r>
              <a:rPr b="1" i="0" lang="en-US" sz="3400" u="none" cap="none" strike="noStrike">
                <a:solidFill>
                  <a:schemeClr val="dk1"/>
                </a:solidFill>
                <a:latin typeface="Tahoma"/>
                <a:ea typeface="Tahoma"/>
                <a:cs typeface="Tahoma"/>
                <a:sym typeface="Tahoma"/>
              </a:rPr>
              <a:t>Составные состояния и подсостояния</a:t>
            </a:r>
            <a:endParaRPr b="1" i="0" sz="3400" u="none" cap="none" strike="noStrike">
              <a:solidFill>
                <a:schemeClr val="dk1"/>
              </a:solidFill>
              <a:latin typeface="Tahoma"/>
              <a:ea typeface="Tahoma"/>
              <a:cs typeface="Tahoma"/>
              <a:sym typeface="Tahoma"/>
            </a:endParaRPr>
          </a:p>
        </p:txBody>
      </p:sp>
      <p:sp>
        <p:nvSpPr>
          <p:cNvPr id="163" name="Google Shape;163;g292859c8873_0_542"/>
          <p:cNvSpPr txBox="1"/>
          <p:nvPr/>
        </p:nvSpPr>
        <p:spPr>
          <a:xfrm>
            <a:off x="492126" y="1800000"/>
            <a:ext cx="9081900" cy="1764900"/>
          </a:xfrm>
          <a:prstGeom prst="rect">
            <a:avLst/>
          </a:prstGeom>
          <a:noFill/>
          <a:ln>
            <a:noFill/>
          </a:ln>
        </p:spPr>
        <p:txBody>
          <a:bodyPr anchorCtr="0" anchor="t" bIns="50775" lIns="101575" spcFirstLastPara="1" rIns="101575" wrap="square" tIns="50775">
            <a:spAutoFit/>
          </a:bodyPr>
          <a:lstStyle/>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Простое состояние </a:t>
            </a:r>
            <a:r>
              <a:rPr b="0" i="0" lang="en-US" sz="1800" u="none" cap="none" strike="noStrike">
                <a:solidFill>
                  <a:schemeClr val="dk1"/>
                </a:solidFill>
                <a:latin typeface="Tahoma"/>
                <a:ea typeface="Tahoma"/>
                <a:cs typeface="Tahoma"/>
                <a:sym typeface="Tahoma"/>
              </a:rPr>
              <a:t>— состояние, не имеющее внутренней структуры</a:t>
            </a:r>
            <a:endParaRPr b="1" i="0" sz="18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t/>
            </a:r>
            <a:endParaRPr b="1" i="0" sz="18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Составное состояние (composite state) </a:t>
            </a:r>
            <a:r>
              <a:rPr b="0" i="0" lang="en-US" sz="1800" u="none" cap="none" strike="noStrike">
                <a:solidFill>
                  <a:schemeClr val="dk1"/>
                </a:solidFill>
                <a:latin typeface="Tahoma"/>
                <a:ea typeface="Tahoma"/>
                <a:cs typeface="Tahoma"/>
                <a:sym typeface="Tahoma"/>
              </a:rPr>
              <a:t>— сложное состояние, которое состоит из других вложенных в него состояний</a:t>
            </a:r>
            <a:endParaRPr sz="1600">
              <a:solidFill>
                <a:schemeClr val="dk1"/>
              </a:solidFill>
            </a:endParaRPr>
          </a:p>
          <a:p>
            <a:pPr indent="0" lvl="0" marL="0" marR="0" rtl="0" algn="just">
              <a:spcBef>
                <a:spcPts val="0"/>
              </a:spcBef>
              <a:spcAft>
                <a:spcPts val="0"/>
              </a:spcAft>
              <a:buNone/>
            </a:pPr>
            <a:r>
              <a:t/>
            </a:r>
            <a:endParaRPr b="0" i="0" sz="18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Подсостояние (substate) </a:t>
            </a:r>
            <a:r>
              <a:rPr b="0" i="0" lang="en-US" sz="1800" u="none" cap="none" strike="noStrike">
                <a:solidFill>
                  <a:schemeClr val="dk1"/>
                </a:solidFill>
                <a:latin typeface="Tahoma"/>
                <a:ea typeface="Tahoma"/>
                <a:cs typeface="Tahoma"/>
                <a:sym typeface="Tahoma"/>
              </a:rPr>
              <a:t>— состояние, являющееся частью другого состояния</a:t>
            </a:r>
            <a:endParaRPr b="1" i="0" sz="1800" u="none" cap="none" strike="noStrike">
              <a:solidFill>
                <a:schemeClr val="dk1"/>
              </a:solidFill>
              <a:latin typeface="Tahoma"/>
              <a:ea typeface="Tahoma"/>
              <a:cs typeface="Tahoma"/>
              <a:sym typeface="Tahoma"/>
            </a:endParaRPr>
          </a:p>
        </p:txBody>
      </p:sp>
      <p:pic>
        <p:nvPicPr>
          <p:cNvPr id="164" name="Google Shape;164;g292859c8873_0_542"/>
          <p:cNvPicPr preferRelativeResize="0"/>
          <p:nvPr/>
        </p:nvPicPr>
        <p:blipFill rotWithShape="1">
          <a:blip r:embed="rId3">
            <a:alphaModFix/>
          </a:blip>
          <a:srcRect b="0" l="0" r="0" t="0"/>
          <a:stretch/>
        </p:blipFill>
        <p:spPr>
          <a:xfrm>
            <a:off x="2910417" y="4000000"/>
            <a:ext cx="4339167" cy="2677582"/>
          </a:xfrm>
          <a:prstGeom prst="rect">
            <a:avLst/>
          </a:prstGeom>
          <a:noFill/>
          <a:ln>
            <a:noFill/>
          </a:ln>
        </p:spPr>
      </p:pic>
      <p:pic>
        <p:nvPicPr>
          <p:cNvPr id="165" name="Google Shape;165;g292859c8873_0_542"/>
          <p:cNvPicPr preferRelativeResize="0"/>
          <p:nvPr/>
        </p:nvPicPr>
        <p:blipFill>
          <a:blip r:embed="rId4">
            <a:alphaModFix/>
          </a:blip>
          <a:stretch>
            <a:fillRect/>
          </a:stretch>
        </p:blipFill>
        <p:spPr>
          <a:xfrm>
            <a:off x="1089725" y="3652750"/>
            <a:ext cx="7886700" cy="365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92859c8873_0_616"/>
          <p:cNvSpPr txBox="1"/>
          <p:nvPr>
            <p:ph idx="12" type="sldNum"/>
          </p:nvPr>
        </p:nvSpPr>
        <p:spPr>
          <a:xfrm>
            <a:off x="0" y="1569860"/>
            <a:ext cx="658800" cy="3021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rgbClr val="FFFFFF"/>
              </a:buClr>
              <a:buSzPts val="1600"/>
              <a:buFont typeface="Arial"/>
              <a:buNone/>
            </a:pPr>
            <a:fld id="{00000000-1234-1234-1234-123412341234}" type="slidenum">
              <a:rPr lang="en-US"/>
              <a:t>‹#›</a:t>
            </a:fld>
            <a:endParaRPr b="0">
              <a:solidFill>
                <a:srgbClr val="000000"/>
              </a:solidFill>
            </a:endParaRPr>
          </a:p>
        </p:txBody>
      </p:sp>
      <p:sp>
        <p:nvSpPr>
          <p:cNvPr id="172" name="Google Shape;172;g292859c8873_0_616"/>
          <p:cNvSpPr txBox="1"/>
          <p:nvPr/>
        </p:nvSpPr>
        <p:spPr>
          <a:xfrm>
            <a:off x="461075" y="452950"/>
            <a:ext cx="9144000" cy="641400"/>
          </a:xfrm>
          <a:prstGeom prst="rect">
            <a:avLst/>
          </a:prstGeom>
          <a:noFill/>
          <a:ln>
            <a:noFill/>
          </a:ln>
        </p:spPr>
        <p:txBody>
          <a:bodyPr anchorCtr="0" anchor="ctr" bIns="50775" lIns="101575" spcFirstLastPara="1" rIns="101575" wrap="square" tIns="50775">
            <a:spAutoFit/>
          </a:bodyPr>
          <a:lstStyle/>
          <a:p>
            <a:pPr indent="0" lvl="0" marL="0" marR="0" rtl="0" algn="l">
              <a:lnSpc>
                <a:spcPct val="100000"/>
              </a:lnSpc>
              <a:spcBef>
                <a:spcPts val="0"/>
              </a:spcBef>
              <a:spcAft>
                <a:spcPts val="0"/>
              </a:spcAft>
              <a:buClr>
                <a:srgbClr val="002B78"/>
              </a:buClr>
              <a:buSzPts val="2700"/>
              <a:buFont typeface="Tahoma"/>
              <a:buNone/>
            </a:pPr>
            <a:r>
              <a:rPr b="1" i="0" lang="en-US" sz="3500" u="none" cap="none" strike="noStrike">
                <a:solidFill>
                  <a:schemeClr val="dk1"/>
                </a:solidFill>
                <a:latin typeface="Tahoma"/>
                <a:ea typeface="Tahoma"/>
                <a:cs typeface="Tahoma"/>
                <a:sym typeface="Tahoma"/>
              </a:rPr>
              <a:t>Последовательные подсостояния</a:t>
            </a:r>
            <a:endParaRPr b="1" i="0" sz="3500" u="none" cap="none" strike="noStrike">
              <a:solidFill>
                <a:schemeClr val="dk1"/>
              </a:solidFill>
              <a:latin typeface="Tahoma"/>
              <a:ea typeface="Tahoma"/>
              <a:cs typeface="Tahoma"/>
              <a:sym typeface="Tahoma"/>
            </a:endParaRPr>
          </a:p>
        </p:txBody>
      </p:sp>
      <p:sp>
        <p:nvSpPr>
          <p:cNvPr id="173" name="Google Shape;173;g292859c8873_0_616"/>
          <p:cNvSpPr txBox="1"/>
          <p:nvPr/>
        </p:nvSpPr>
        <p:spPr>
          <a:xfrm>
            <a:off x="492126" y="1389100"/>
            <a:ext cx="9081900" cy="933900"/>
          </a:xfrm>
          <a:prstGeom prst="rect">
            <a:avLst/>
          </a:prstGeom>
          <a:noFill/>
          <a:ln>
            <a:noFill/>
          </a:ln>
        </p:spPr>
        <p:txBody>
          <a:bodyPr anchorCtr="0" anchor="t" bIns="50775" lIns="101575" spcFirstLastPara="1" rIns="101575" wrap="square" tIns="50775">
            <a:spAutoFit/>
          </a:bodyPr>
          <a:lstStyle/>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Последовательные подсостояния (sequental substates) </a:t>
            </a:r>
            <a:r>
              <a:rPr b="0" i="0" lang="en-US" sz="1800" u="none" cap="none" strike="noStrike">
                <a:solidFill>
                  <a:schemeClr val="dk1"/>
                </a:solidFill>
                <a:latin typeface="Tahoma"/>
                <a:ea typeface="Tahoma"/>
                <a:cs typeface="Tahoma"/>
                <a:sym typeface="Tahoma"/>
              </a:rPr>
              <a:t>используются для моделирования такого поведения объекта, во время которого в каждый момент времени объект может находиться в одном и только одном подсостояний</a:t>
            </a:r>
            <a:endParaRPr b="1" i="0" sz="1800" u="none" cap="none" strike="noStrike">
              <a:solidFill>
                <a:schemeClr val="dk1"/>
              </a:solidFill>
              <a:latin typeface="Tahoma"/>
              <a:ea typeface="Tahoma"/>
              <a:cs typeface="Tahoma"/>
              <a:sym typeface="Tahoma"/>
            </a:endParaRPr>
          </a:p>
        </p:txBody>
      </p:sp>
      <p:sp>
        <p:nvSpPr>
          <p:cNvPr id="174" name="Google Shape;174;g292859c8873_0_616"/>
          <p:cNvSpPr/>
          <p:nvPr/>
        </p:nvSpPr>
        <p:spPr>
          <a:xfrm>
            <a:off x="492000" y="6200000"/>
            <a:ext cx="9140700" cy="649800"/>
          </a:xfrm>
          <a:prstGeom prst="rect">
            <a:avLst/>
          </a:prstGeom>
          <a:noFill/>
          <a:ln>
            <a:noFill/>
          </a:ln>
        </p:spPr>
        <p:txBody>
          <a:bodyPr anchorCtr="0" anchor="t" bIns="50775" lIns="101575" spcFirstLastPara="1" rIns="101575" wrap="square" tIns="50775">
            <a:noAutofit/>
          </a:bodyPr>
          <a:lstStyle/>
          <a:p>
            <a:pPr indent="0" lvl="0" marL="0" marR="0" rtl="0" algn="just">
              <a:spcBef>
                <a:spcPts val="0"/>
              </a:spcBef>
              <a:spcAft>
                <a:spcPts val="0"/>
              </a:spcAft>
              <a:buNone/>
            </a:pPr>
            <a:r>
              <a:rPr b="0" i="0" lang="en-US" sz="1800" u="none" cap="none" strike="noStrike">
                <a:solidFill>
                  <a:srgbClr val="C00000"/>
                </a:solidFill>
                <a:latin typeface="Tahoma"/>
                <a:ea typeface="Tahoma"/>
                <a:cs typeface="Tahoma"/>
                <a:sym typeface="Tahoma"/>
              </a:rPr>
              <a:t>Начальное и конечное состояния объекта должны быть единственными в каждом составном состоянии</a:t>
            </a:r>
            <a:endParaRPr sz="1600"/>
          </a:p>
        </p:txBody>
      </p:sp>
      <p:pic>
        <p:nvPicPr>
          <p:cNvPr id="175" name="Google Shape;175;g292859c8873_0_616"/>
          <p:cNvPicPr preferRelativeResize="0"/>
          <p:nvPr/>
        </p:nvPicPr>
        <p:blipFill>
          <a:blip r:embed="rId3">
            <a:alphaModFix/>
          </a:blip>
          <a:stretch>
            <a:fillRect/>
          </a:stretch>
        </p:blipFill>
        <p:spPr>
          <a:xfrm>
            <a:off x="1567013" y="2323000"/>
            <a:ext cx="6932125" cy="39392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2"/>
          <p:cNvSpPr txBox="1"/>
          <p:nvPr>
            <p:ph type="title"/>
          </p:nvPr>
        </p:nvSpPr>
        <p:spPr>
          <a:xfrm>
            <a:off x="610300" y="356300"/>
            <a:ext cx="9015575" cy="931924"/>
          </a:xfrm>
          <a:prstGeom prst="rect">
            <a:avLst/>
          </a:prstGeom>
          <a:noFill/>
          <a:ln>
            <a:noFill/>
          </a:ln>
        </p:spPr>
        <p:txBody>
          <a:bodyPr anchorCtr="0" anchor="ctr" bIns="38100" lIns="38100" spcFirstLastPara="1" rIns="38100" wrap="square" tIns="38100">
            <a:noAutofit/>
          </a:bodyPr>
          <a:lstStyle/>
          <a:p>
            <a:pPr indent="0" lvl="0" marL="0" marR="0" rtl="0" algn="ctr">
              <a:lnSpc>
                <a:spcPct val="119886"/>
              </a:lnSpc>
              <a:spcBef>
                <a:spcPts val="0"/>
              </a:spcBef>
              <a:spcAft>
                <a:spcPts val="0"/>
              </a:spcAft>
              <a:buClr>
                <a:srgbClr val="000000"/>
              </a:buClr>
              <a:buSzPts val="4888"/>
              <a:buFont typeface="Arial"/>
              <a:buNone/>
            </a:pPr>
            <a:r>
              <a:rPr b="0" i="0" lang="en-US" sz="4888" u="none" cap="none" strike="noStrike">
                <a:solidFill>
                  <a:srgbClr val="000000"/>
                </a:solidFill>
                <a:latin typeface="Arial"/>
                <a:ea typeface="Arial"/>
                <a:cs typeface="Arial"/>
                <a:sym typeface="Arial"/>
              </a:rPr>
              <a:t>Цель</a:t>
            </a:r>
            <a:endParaRPr b="0" i="0" sz="4888" u="none" cap="none" strike="noStrike">
              <a:solidFill>
                <a:srgbClr val="000000"/>
              </a:solidFill>
              <a:latin typeface="Arial"/>
              <a:ea typeface="Arial"/>
              <a:cs typeface="Arial"/>
              <a:sym typeface="Arial"/>
            </a:endParaRPr>
          </a:p>
        </p:txBody>
      </p:sp>
      <p:sp>
        <p:nvSpPr>
          <p:cNvPr id="36" name="Google Shape;36;p2"/>
          <p:cNvSpPr txBox="1"/>
          <p:nvPr/>
        </p:nvSpPr>
        <p:spPr>
          <a:xfrm>
            <a:off x="610300" y="1400525"/>
            <a:ext cx="9015575" cy="5431350"/>
          </a:xfrm>
          <a:prstGeom prst="rect">
            <a:avLst/>
          </a:prstGeom>
          <a:noFill/>
          <a:ln>
            <a:noFill/>
          </a:ln>
        </p:spPr>
        <p:txBody>
          <a:bodyPr anchorCtr="0" anchor="t" bIns="38100" lIns="38100" spcFirstLastPara="1" rIns="38100" wrap="square" tIns="38100">
            <a:noAutofit/>
          </a:bodyPr>
          <a:lstStyle/>
          <a:p>
            <a:pPr indent="-266670" lvl="0" marL="381000" marR="0" rtl="0" algn="l">
              <a:lnSpc>
                <a:spcPct val="119921"/>
              </a:lnSpc>
              <a:spcBef>
                <a:spcPts val="0"/>
              </a:spcBef>
              <a:spcAft>
                <a:spcPts val="0"/>
              </a:spcAft>
              <a:buClr>
                <a:srgbClr val="000000"/>
              </a:buClr>
              <a:buSzPts val="3400"/>
              <a:buFont typeface="Arial"/>
              <a:buChar char="●"/>
            </a:pPr>
            <a:r>
              <a:rPr b="1" i="0" lang="en-US" sz="3400" u="none" cap="none" strike="noStrike">
                <a:solidFill>
                  <a:srgbClr val="000000"/>
                </a:solidFill>
                <a:latin typeface="Arial"/>
                <a:ea typeface="Arial"/>
                <a:cs typeface="Arial"/>
                <a:sym typeface="Arial"/>
              </a:rPr>
              <a:t>Диаграмма состояний</a:t>
            </a:r>
            <a:r>
              <a:rPr b="0" i="0" lang="en-US" sz="3400" u="none" cap="none" strike="noStrike">
                <a:solidFill>
                  <a:srgbClr val="000000"/>
                </a:solidFill>
                <a:latin typeface="Arial"/>
                <a:ea typeface="Arial"/>
                <a:cs typeface="Arial"/>
                <a:sym typeface="Arial"/>
              </a:rPr>
              <a:t> (state diagram) - диаграмма, которая представляет </a:t>
            </a:r>
            <a:r>
              <a:rPr b="0" i="1" lang="en-US" sz="3400" u="none" cap="none" strike="noStrike">
                <a:solidFill>
                  <a:srgbClr val="000000"/>
                </a:solidFill>
                <a:latin typeface="Arial"/>
                <a:ea typeface="Arial"/>
                <a:cs typeface="Arial"/>
                <a:sym typeface="Arial"/>
              </a:rPr>
              <a:t>конечный автомат</a:t>
            </a:r>
            <a:r>
              <a:rPr b="0" i="0" lang="en-US" sz="3400" u="none" cap="none" strike="noStrike">
                <a:solidFill>
                  <a:srgbClr val="000000"/>
                </a:solidFill>
                <a:latin typeface="Arial"/>
                <a:ea typeface="Arial"/>
                <a:cs typeface="Arial"/>
                <a:sym typeface="Arial"/>
              </a:rPr>
              <a:t>.</a:t>
            </a:r>
            <a:endParaRPr b="0" i="0" sz="3400" u="none" cap="none" strike="noStrike">
              <a:solidFill>
                <a:srgbClr val="000000"/>
              </a:solidFill>
              <a:latin typeface="Arial"/>
              <a:ea typeface="Arial"/>
              <a:cs typeface="Arial"/>
              <a:sym typeface="Arial"/>
            </a:endParaRPr>
          </a:p>
          <a:p>
            <a:pPr indent="-266670" lvl="0" marL="381000" marR="0" rtl="0" algn="l">
              <a:lnSpc>
                <a:spcPct val="119921"/>
              </a:lnSpc>
              <a:spcBef>
                <a:spcPts val="0"/>
              </a:spcBef>
              <a:spcAft>
                <a:spcPts val="0"/>
              </a:spcAft>
              <a:buClr>
                <a:srgbClr val="000000"/>
              </a:buClr>
              <a:buSzPts val="3400"/>
              <a:buFont typeface="Arial"/>
              <a:buChar char="●"/>
            </a:pPr>
            <a:r>
              <a:rPr b="1" i="0" lang="en-US" sz="3400" u="none" cap="none" strike="noStrike">
                <a:solidFill>
                  <a:srgbClr val="000000"/>
                </a:solidFill>
                <a:latin typeface="Arial"/>
                <a:ea typeface="Arial"/>
                <a:cs typeface="Arial"/>
                <a:sym typeface="Arial"/>
              </a:rPr>
              <a:t>Конечный автомат</a:t>
            </a:r>
            <a:r>
              <a:rPr b="0" i="0" lang="en-US" sz="3400" u="none" cap="none" strike="noStrike">
                <a:solidFill>
                  <a:srgbClr val="000000"/>
                </a:solidFill>
                <a:latin typeface="Arial"/>
                <a:ea typeface="Arial"/>
                <a:cs typeface="Arial"/>
                <a:sym typeface="Arial"/>
              </a:rPr>
              <a:t> (state machine) - модель для спецификации поведения объекта в форме последовательности его состояний, которые описывают реакцию объекта на внешние события, выполнение объектом действий, а также изменение его отдельных свойств.</a:t>
            </a:r>
            <a:endParaRPr b="0" i="0" sz="3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8"/>
          <p:cNvSpPr txBox="1"/>
          <p:nvPr>
            <p:ph type="title"/>
          </p:nvPr>
        </p:nvSpPr>
        <p:spPr>
          <a:xfrm>
            <a:off x="610300" y="356300"/>
            <a:ext cx="9015575" cy="1243875"/>
          </a:xfrm>
          <a:prstGeom prst="rect">
            <a:avLst/>
          </a:prstGeom>
          <a:noFill/>
          <a:ln>
            <a:noFill/>
          </a:ln>
        </p:spPr>
        <p:txBody>
          <a:bodyPr anchorCtr="0" anchor="ctr" bIns="38100" lIns="38100" spcFirstLastPara="1" rIns="38100" wrap="square" tIns="38100">
            <a:noAutofit/>
          </a:bodyPr>
          <a:lstStyle/>
          <a:p>
            <a:pPr indent="0" lvl="0" marL="0" marR="0" rtl="0" algn="ctr">
              <a:lnSpc>
                <a:spcPct val="119886"/>
              </a:lnSpc>
              <a:spcBef>
                <a:spcPts val="0"/>
              </a:spcBef>
              <a:spcAft>
                <a:spcPts val="0"/>
              </a:spcAft>
              <a:buClr>
                <a:srgbClr val="000000"/>
              </a:buClr>
              <a:buSzPts val="4888"/>
              <a:buFont typeface="Arial"/>
              <a:buNone/>
            </a:pPr>
            <a:r>
              <a:rPr b="0" i="0" lang="en-US" sz="4888" u="none" cap="none" strike="noStrike">
                <a:solidFill>
                  <a:srgbClr val="000000"/>
                </a:solidFill>
                <a:latin typeface="Arial"/>
                <a:ea typeface="Arial"/>
                <a:cs typeface="Arial"/>
                <a:sym typeface="Arial"/>
              </a:rPr>
              <a:t>Пример</a:t>
            </a:r>
            <a:endParaRPr b="0" i="0" sz="4888" u="none" cap="none" strike="noStrike">
              <a:solidFill>
                <a:srgbClr val="000000"/>
              </a:solidFill>
              <a:latin typeface="Arial"/>
              <a:ea typeface="Arial"/>
              <a:cs typeface="Arial"/>
              <a:sym typeface="Arial"/>
            </a:endParaRPr>
          </a:p>
        </p:txBody>
      </p:sp>
      <p:pic>
        <p:nvPicPr>
          <p:cNvPr id="181" name="Google Shape;181;p8"/>
          <p:cNvPicPr preferRelativeResize="0"/>
          <p:nvPr/>
        </p:nvPicPr>
        <p:blipFill rotWithShape="1">
          <a:blip r:embed="rId3">
            <a:alphaModFix/>
          </a:blip>
          <a:srcRect b="0" l="0" r="0" t="0"/>
          <a:stretch/>
        </p:blipFill>
        <p:spPr>
          <a:xfrm>
            <a:off x="793750" y="2349500"/>
            <a:ext cx="8974650" cy="3524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92859c8873_0_691"/>
          <p:cNvSpPr txBox="1"/>
          <p:nvPr>
            <p:ph idx="12" type="sldNum"/>
          </p:nvPr>
        </p:nvSpPr>
        <p:spPr>
          <a:xfrm>
            <a:off x="0" y="1569860"/>
            <a:ext cx="658800" cy="3021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rgbClr val="FFFFFF"/>
              </a:buClr>
              <a:buSzPts val="1600"/>
              <a:buFont typeface="Arial"/>
              <a:buNone/>
            </a:pPr>
            <a:fld id="{00000000-1234-1234-1234-123412341234}" type="slidenum">
              <a:rPr lang="en-US"/>
              <a:t>‹#›</a:t>
            </a:fld>
            <a:endParaRPr b="0">
              <a:solidFill>
                <a:srgbClr val="000000"/>
              </a:solidFill>
            </a:endParaRPr>
          </a:p>
        </p:txBody>
      </p:sp>
      <p:sp>
        <p:nvSpPr>
          <p:cNvPr id="188" name="Google Shape;188;g292859c8873_0_691"/>
          <p:cNvSpPr txBox="1"/>
          <p:nvPr/>
        </p:nvSpPr>
        <p:spPr>
          <a:xfrm>
            <a:off x="508000" y="452950"/>
            <a:ext cx="9144000" cy="641400"/>
          </a:xfrm>
          <a:prstGeom prst="rect">
            <a:avLst/>
          </a:prstGeom>
          <a:noFill/>
          <a:ln>
            <a:noFill/>
          </a:ln>
        </p:spPr>
        <p:txBody>
          <a:bodyPr anchorCtr="0" anchor="ctr" bIns="50775" lIns="101575" spcFirstLastPara="1" rIns="101575" wrap="square" tIns="50775">
            <a:spAutoFit/>
          </a:bodyPr>
          <a:lstStyle/>
          <a:p>
            <a:pPr indent="0" lvl="0" marL="0" marR="0" rtl="0" algn="l">
              <a:lnSpc>
                <a:spcPct val="100000"/>
              </a:lnSpc>
              <a:spcBef>
                <a:spcPts val="0"/>
              </a:spcBef>
              <a:spcAft>
                <a:spcPts val="0"/>
              </a:spcAft>
              <a:buClr>
                <a:srgbClr val="002B78"/>
              </a:buClr>
              <a:buSzPts val="2700"/>
              <a:buFont typeface="Tahoma"/>
              <a:buNone/>
            </a:pPr>
            <a:r>
              <a:rPr b="1" i="0" lang="en-US" sz="3500" u="none" cap="none" strike="noStrike">
                <a:solidFill>
                  <a:schemeClr val="dk1"/>
                </a:solidFill>
                <a:latin typeface="Tahoma"/>
                <a:ea typeface="Tahoma"/>
                <a:cs typeface="Tahoma"/>
                <a:sym typeface="Tahoma"/>
              </a:rPr>
              <a:t>Параллельные подсостояния</a:t>
            </a:r>
            <a:endParaRPr b="1" i="0" sz="3500" u="none" cap="none" strike="noStrike">
              <a:solidFill>
                <a:schemeClr val="dk1"/>
              </a:solidFill>
              <a:latin typeface="Tahoma"/>
              <a:ea typeface="Tahoma"/>
              <a:cs typeface="Tahoma"/>
              <a:sym typeface="Tahoma"/>
            </a:endParaRPr>
          </a:p>
        </p:txBody>
      </p:sp>
      <p:sp>
        <p:nvSpPr>
          <p:cNvPr id="189" name="Google Shape;189;g292859c8873_0_691"/>
          <p:cNvSpPr txBox="1"/>
          <p:nvPr/>
        </p:nvSpPr>
        <p:spPr>
          <a:xfrm>
            <a:off x="521401" y="1295725"/>
            <a:ext cx="9081900" cy="933900"/>
          </a:xfrm>
          <a:prstGeom prst="rect">
            <a:avLst/>
          </a:prstGeom>
          <a:noFill/>
          <a:ln>
            <a:noFill/>
          </a:ln>
        </p:spPr>
        <p:txBody>
          <a:bodyPr anchorCtr="0" anchor="t" bIns="50775" lIns="101575" spcFirstLastPara="1" rIns="101575" wrap="square" tIns="50775">
            <a:spAutoFit/>
          </a:bodyPr>
          <a:lstStyle/>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Параллельные подсостояния (concurrent substates) </a:t>
            </a:r>
            <a:r>
              <a:rPr b="0" i="0" lang="en-US" sz="1800" u="none" cap="none" strike="noStrike">
                <a:solidFill>
                  <a:schemeClr val="dk1"/>
                </a:solidFill>
                <a:latin typeface="Tahoma"/>
                <a:ea typeface="Tahoma"/>
                <a:cs typeface="Tahoma"/>
                <a:sym typeface="Tahoma"/>
              </a:rPr>
              <a:t>позволяют специфицировать два или более автомата, которые выполняются параллельно в контексте объемлющего объекта</a:t>
            </a:r>
            <a:endParaRPr b="1" i="0" sz="1800" u="none" cap="none" strike="noStrike">
              <a:solidFill>
                <a:schemeClr val="dk1"/>
              </a:solidFill>
              <a:latin typeface="Tahoma"/>
              <a:ea typeface="Tahoma"/>
              <a:cs typeface="Tahoma"/>
              <a:sym typeface="Tahoma"/>
            </a:endParaRPr>
          </a:p>
        </p:txBody>
      </p:sp>
      <p:sp>
        <p:nvSpPr>
          <p:cNvPr id="190" name="Google Shape;190;g292859c8873_0_691"/>
          <p:cNvSpPr/>
          <p:nvPr/>
        </p:nvSpPr>
        <p:spPr>
          <a:xfrm>
            <a:off x="492000" y="5503236"/>
            <a:ext cx="9140700" cy="1743900"/>
          </a:xfrm>
          <a:prstGeom prst="rect">
            <a:avLst/>
          </a:prstGeom>
          <a:noFill/>
          <a:ln>
            <a:noFill/>
          </a:ln>
        </p:spPr>
        <p:txBody>
          <a:bodyPr anchorCtr="0" anchor="t" bIns="50775" lIns="101575" spcFirstLastPara="1" rIns="101575" wrap="square" tIns="50775">
            <a:noAutofit/>
          </a:bodyPr>
          <a:lstStyle/>
          <a:p>
            <a:pPr indent="-203200" lvl="0" marL="203200" marR="0" rtl="0" algn="just">
              <a:spcBef>
                <a:spcPts val="0"/>
              </a:spcBef>
              <a:spcAft>
                <a:spcPts val="0"/>
              </a:spcAft>
              <a:buClr>
                <a:srgbClr val="C00000"/>
              </a:buClr>
              <a:buSzPts val="1800"/>
              <a:buFont typeface="Tahoma"/>
              <a:buChar char="•"/>
            </a:pPr>
            <a:r>
              <a:rPr b="0" i="0" lang="en-US" sz="1800" u="none" cap="none" strike="noStrike">
                <a:solidFill>
                  <a:srgbClr val="C00000"/>
                </a:solidFill>
                <a:latin typeface="Tahoma"/>
                <a:ea typeface="Tahoma"/>
                <a:cs typeface="Tahoma"/>
                <a:sym typeface="Tahoma"/>
              </a:rPr>
              <a:t>Объемлющий объект может одновременно находиться в каждом из параллельных подсостояний</a:t>
            </a:r>
            <a:endParaRPr b="0" i="0" sz="1800" u="none" cap="none" strike="noStrike">
              <a:solidFill>
                <a:srgbClr val="C00000"/>
              </a:solidFill>
              <a:latin typeface="Tahoma"/>
              <a:ea typeface="Tahoma"/>
              <a:cs typeface="Tahoma"/>
              <a:sym typeface="Tahoma"/>
            </a:endParaRPr>
          </a:p>
          <a:p>
            <a:pPr indent="-88900" lvl="0" marL="203200" marR="0" rtl="0" algn="just">
              <a:spcBef>
                <a:spcPts val="0"/>
              </a:spcBef>
              <a:spcAft>
                <a:spcPts val="0"/>
              </a:spcAft>
              <a:buClr>
                <a:schemeClr val="dk1"/>
              </a:buClr>
              <a:buSzPts val="1800"/>
              <a:buFont typeface="Tahoma"/>
              <a:buNone/>
            </a:pPr>
            <a:r>
              <a:t/>
            </a:r>
            <a:endParaRPr b="0" i="0" sz="1800" u="none" cap="none" strike="noStrike">
              <a:solidFill>
                <a:srgbClr val="C00000"/>
              </a:solidFill>
              <a:latin typeface="Tahoma"/>
              <a:ea typeface="Tahoma"/>
              <a:cs typeface="Tahoma"/>
              <a:sym typeface="Tahoma"/>
            </a:endParaRPr>
          </a:p>
          <a:p>
            <a:pPr indent="-203200" lvl="0" marL="203200" marR="0" rtl="0" algn="just">
              <a:spcBef>
                <a:spcPts val="0"/>
              </a:spcBef>
              <a:spcAft>
                <a:spcPts val="0"/>
              </a:spcAft>
              <a:buClr>
                <a:srgbClr val="C00000"/>
              </a:buClr>
              <a:buSzPts val="1800"/>
              <a:buFont typeface="Tahoma"/>
              <a:buChar char="•"/>
            </a:pPr>
            <a:r>
              <a:rPr b="0" i="0" lang="en-US" sz="1800" u="none" cap="none" strike="noStrike">
                <a:solidFill>
                  <a:srgbClr val="C00000"/>
                </a:solidFill>
                <a:latin typeface="Tahoma"/>
                <a:ea typeface="Tahoma"/>
                <a:cs typeface="Tahoma"/>
                <a:sym typeface="Tahoma"/>
              </a:rPr>
              <a:t>Если какой-либо из подавтоматов пришел в свое конечное состояние раньше других, то он должен ожидать, пока другие подавтоматы не придут в свои конечные состояния</a:t>
            </a:r>
            <a:endParaRPr sz="1600"/>
          </a:p>
        </p:txBody>
      </p:sp>
      <p:pic>
        <p:nvPicPr>
          <p:cNvPr id="191" name="Google Shape;191;g292859c8873_0_691"/>
          <p:cNvPicPr preferRelativeResize="0"/>
          <p:nvPr/>
        </p:nvPicPr>
        <p:blipFill rotWithShape="1">
          <a:blip r:embed="rId3">
            <a:alphaModFix/>
          </a:blip>
          <a:srcRect b="0" l="0" r="0" t="0"/>
          <a:stretch/>
        </p:blipFill>
        <p:spPr>
          <a:xfrm>
            <a:off x="1457250" y="2170975"/>
            <a:ext cx="7245501" cy="3332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92859c8873_0_766"/>
          <p:cNvSpPr txBox="1"/>
          <p:nvPr>
            <p:ph idx="12" type="sldNum"/>
          </p:nvPr>
        </p:nvSpPr>
        <p:spPr>
          <a:xfrm>
            <a:off x="0" y="1569860"/>
            <a:ext cx="658800" cy="3021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US"/>
              <a:t>‹#›</a:t>
            </a:fld>
            <a:endParaRPr b="0">
              <a:solidFill>
                <a:srgbClr val="000000"/>
              </a:solidFill>
            </a:endParaRPr>
          </a:p>
        </p:txBody>
      </p:sp>
      <p:sp>
        <p:nvSpPr>
          <p:cNvPr id="198" name="Google Shape;198;g292859c8873_0_766"/>
          <p:cNvSpPr txBox="1"/>
          <p:nvPr/>
        </p:nvSpPr>
        <p:spPr>
          <a:xfrm>
            <a:off x="508000" y="452950"/>
            <a:ext cx="9144000" cy="641400"/>
          </a:xfrm>
          <a:prstGeom prst="rect">
            <a:avLst/>
          </a:prstGeom>
          <a:noFill/>
          <a:ln>
            <a:noFill/>
          </a:ln>
        </p:spPr>
        <p:txBody>
          <a:bodyPr anchorCtr="0" anchor="ctr" bIns="50775" lIns="101575" spcFirstLastPara="1" rIns="101575" wrap="square" tIns="50775">
            <a:spAutoFit/>
          </a:bodyPr>
          <a:lstStyle/>
          <a:p>
            <a:pPr indent="0" lvl="0" marL="0" marR="0" rtl="0" algn="l">
              <a:lnSpc>
                <a:spcPct val="100000"/>
              </a:lnSpc>
              <a:spcBef>
                <a:spcPts val="0"/>
              </a:spcBef>
              <a:spcAft>
                <a:spcPts val="0"/>
              </a:spcAft>
              <a:buClr>
                <a:srgbClr val="002B78"/>
              </a:buClr>
              <a:buSzPts val="2700"/>
              <a:buFont typeface="Tahoma"/>
              <a:buNone/>
            </a:pPr>
            <a:r>
              <a:rPr b="1" i="0" lang="en-US" sz="3500" u="none" cap="none" strike="noStrike">
                <a:solidFill>
                  <a:schemeClr val="dk1"/>
                </a:solidFill>
                <a:latin typeface="Tahoma"/>
                <a:ea typeface="Tahoma"/>
                <a:cs typeface="Tahoma"/>
                <a:sym typeface="Tahoma"/>
              </a:rPr>
              <a:t>Параллельные подсостояния</a:t>
            </a:r>
            <a:endParaRPr b="1" i="0" sz="3500" u="none" cap="none" strike="noStrike">
              <a:solidFill>
                <a:schemeClr val="dk1"/>
              </a:solidFill>
              <a:latin typeface="Tahoma"/>
              <a:ea typeface="Tahoma"/>
              <a:cs typeface="Tahoma"/>
              <a:sym typeface="Tahoma"/>
            </a:endParaRPr>
          </a:p>
        </p:txBody>
      </p:sp>
      <p:sp>
        <p:nvSpPr>
          <p:cNvPr id="199" name="Google Shape;199;g292859c8873_0_766"/>
          <p:cNvSpPr txBox="1"/>
          <p:nvPr/>
        </p:nvSpPr>
        <p:spPr>
          <a:xfrm>
            <a:off x="521401" y="1295725"/>
            <a:ext cx="9081900" cy="933900"/>
          </a:xfrm>
          <a:prstGeom prst="rect">
            <a:avLst/>
          </a:prstGeom>
          <a:noFill/>
          <a:ln>
            <a:noFill/>
          </a:ln>
        </p:spPr>
        <p:txBody>
          <a:bodyPr anchorCtr="0" anchor="t" bIns="50775" lIns="101575" spcFirstLastPara="1" rIns="101575" wrap="square" tIns="50775">
            <a:spAutoFit/>
          </a:bodyPr>
          <a:lstStyle/>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Параллельные подсостояния (concurrent substates) </a:t>
            </a:r>
            <a:r>
              <a:rPr b="0" i="0" lang="en-US" sz="1800" u="none" cap="none" strike="noStrike">
                <a:solidFill>
                  <a:schemeClr val="dk1"/>
                </a:solidFill>
                <a:latin typeface="Tahoma"/>
                <a:ea typeface="Tahoma"/>
                <a:cs typeface="Tahoma"/>
                <a:sym typeface="Tahoma"/>
              </a:rPr>
              <a:t>позволяют специфицировать два или более автомата, которые выполняются параллельно в контексте объемлющего объекта</a:t>
            </a:r>
            <a:endParaRPr b="1" i="0" sz="1800" u="none" cap="none" strike="noStrike">
              <a:solidFill>
                <a:schemeClr val="dk1"/>
              </a:solidFill>
              <a:latin typeface="Tahoma"/>
              <a:ea typeface="Tahoma"/>
              <a:cs typeface="Tahoma"/>
              <a:sym typeface="Tahoma"/>
            </a:endParaRPr>
          </a:p>
        </p:txBody>
      </p:sp>
      <p:sp>
        <p:nvSpPr>
          <p:cNvPr id="200" name="Google Shape;200;g292859c8873_0_766"/>
          <p:cNvSpPr/>
          <p:nvPr/>
        </p:nvSpPr>
        <p:spPr>
          <a:xfrm>
            <a:off x="492000" y="5503236"/>
            <a:ext cx="9140700" cy="1743900"/>
          </a:xfrm>
          <a:prstGeom prst="rect">
            <a:avLst/>
          </a:prstGeom>
          <a:noFill/>
          <a:ln>
            <a:noFill/>
          </a:ln>
        </p:spPr>
        <p:txBody>
          <a:bodyPr anchorCtr="0" anchor="t" bIns="50775" lIns="101575" spcFirstLastPara="1" rIns="101575" wrap="square" tIns="50775">
            <a:noAutofit/>
          </a:bodyPr>
          <a:lstStyle/>
          <a:p>
            <a:pPr indent="-203200" lvl="0" marL="203200" marR="0" rtl="0" algn="just">
              <a:spcBef>
                <a:spcPts val="0"/>
              </a:spcBef>
              <a:spcAft>
                <a:spcPts val="0"/>
              </a:spcAft>
              <a:buClr>
                <a:srgbClr val="C00000"/>
              </a:buClr>
              <a:buSzPts val="1800"/>
              <a:buFont typeface="Tahoma"/>
              <a:buChar char="•"/>
            </a:pPr>
            <a:r>
              <a:rPr b="0" i="0" lang="en-US" sz="1800" u="none" cap="none" strike="noStrike">
                <a:solidFill>
                  <a:srgbClr val="C00000"/>
                </a:solidFill>
                <a:latin typeface="Tahoma"/>
                <a:ea typeface="Tahoma"/>
                <a:cs typeface="Tahoma"/>
                <a:sym typeface="Tahoma"/>
              </a:rPr>
              <a:t>Объемлющий объект может одновременно находиться в каждом из параллельных подсостояний</a:t>
            </a:r>
            <a:endParaRPr b="0" i="0" sz="1800" u="none" cap="none" strike="noStrike">
              <a:solidFill>
                <a:srgbClr val="C00000"/>
              </a:solidFill>
              <a:latin typeface="Tahoma"/>
              <a:ea typeface="Tahoma"/>
              <a:cs typeface="Tahoma"/>
              <a:sym typeface="Tahoma"/>
            </a:endParaRPr>
          </a:p>
          <a:p>
            <a:pPr indent="-88900" lvl="0" marL="203200" marR="0" rtl="0" algn="just">
              <a:spcBef>
                <a:spcPts val="0"/>
              </a:spcBef>
              <a:spcAft>
                <a:spcPts val="0"/>
              </a:spcAft>
              <a:buClr>
                <a:schemeClr val="dk1"/>
              </a:buClr>
              <a:buSzPts val="1800"/>
              <a:buFont typeface="Tahoma"/>
              <a:buNone/>
            </a:pPr>
            <a:r>
              <a:t/>
            </a:r>
            <a:endParaRPr b="0" i="0" sz="1800" u="none" cap="none" strike="noStrike">
              <a:solidFill>
                <a:srgbClr val="C00000"/>
              </a:solidFill>
              <a:latin typeface="Tahoma"/>
              <a:ea typeface="Tahoma"/>
              <a:cs typeface="Tahoma"/>
              <a:sym typeface="Tahoma"/>
            </a:endParaRPr>
          </a:p>
          <a:p>
            <a:pPr indent="-203200" lvl="0" marL="203200" marR="0" rtl="0" algn="just">
              <a:spcBef>
                <a:spcPts val="0"/>
              </a:spcBef>
              <a:spcAft>
                <a:spcPts val="0"/>
              </a:spcAft>
              <a:buClr>
                <a:srgbClr val="C00000"/>
              </a:buClr>
              <a:buSzPts val="1800"/>
              <a:buFont typeface="Tahoma"/>
              <a:buChar char="•"/>
            </a:pPr>
            <a:r>
              <a:rPr b="0" i="0" lang="en-US" sz="1800" u="none" cap="none" strike="noStrike">
                <a:solidFill>
                  <a:srgbClr val="C00000"/>
                </a:solidFill>
                <a:latin typeface="Tahoma"/>
                <a:ea typeface="Tahoma"/>
                <a:cs typeface="Tahoma"/>
                <a:sym typeface="Tahoma"/>
              </a:rPr>
              <a:t>Если какой-либо из подавтоматов пришел в свое конечное состояние раньше других, то он должен ожидать, пока другие подавтоматы не придут в свои конечные состояния</a:t>
            </a:r>
            <a:endParaRPr sz="1600"/>
          </a:p>
        </p:txBody>
      </p:sp>
      <p:pic>
        <p:nvPicPr>
          <p:cNvPr id="201" name="Google Shape;201;g292859c8873_0_766"/>
          <p:cNvPicPr preferRelativeResize="0"/>
          <p:nvPr/>
        </p:nvPicPr>
        <p:blipFill>
          <a:blip r:embed="rId3">
            <a:alphaModFix/>
          </a:blip>
          <a:stretch>
            <a:fillRect/>
          </a:stretch>
        </p:blipFill>
        <p:spPr>
          <a:xfrm>
            <a:off x="591300" y="2203201"/>
            <a:ext cx="9012001" cy="31744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9"/>
          <p:cNvSpPr txBox="1"/>
          <p:nvPr>
            <p:ph type="title"/>
          </p:nvPr>
        </p:nvSpPr>
        <p:spPr>
          <a:xfrm>
            <a:off x="610300" y="356300"/>
            <a:ext cx="9015575" cy="1243875"/>
          </a:xfrm>
          <a:prstGeom prst="rect">
            <a:avLst/>
          </a:prstGeom>
          <a:noFill/>
          <a:ln>
            <a:noFill/>
          </a:ln>
        </p:spPr>
        <p:txBody>
          <a:bodyPr anchorCtr="0" anchor="ctr" bIns="38100" lIns="38100" spcFirstLastPara="1" rIns="38100" wrap="square" tIns="38100">
            <a:noAutofit/>
          </a:bodyPr>
          <a:lstStyle/>
          <a:p>
            <a:pPr indent="0" lvl="0" marL="0" marR="0" rtl="0" algn="ctr">
              <a:lnSpc>
                <a:spcPct val="119886"/>
              </a:lnSpc>
              <a:spcBef>
                <a:spcPts val="0"/>
              </a:spcBef>
              <a:spcAft>
                <a:spcPts val="0"/>
              </a:spcAft>
              <a:buClr>
                <a:srgbClr val="000000"/>
              </a:buClr>
              <a:buSzPts val="4888"/>
              <a:buFont typeface="Arial"/>
              <a:buNone/>
            </a:pPr>
            <a:r>
              <a:rPr b="0" i="0" lang="en-US" sz="4888" u="none" cap="none" strike="noStrike">
                <a:solidFill>
                  <a:srgbClr val="000000"/>
                </a:solidFill>
                <a:latin typeface="Arial"/>
                <a:ea typeface="Arial"/>
                <a:cs typeface="Arial"/>
                <a:sym typeface="Arial"/>
              </a:rPr>
              <a:t>Параллельные подсостояния </a:t>
            </a:r>
            <a:endParaRPr b="0" i="0" sz="4888" u="none" cap="none" strike="noStrike">
              <a:solidFill>
                <a:srgbClr val="000000"/>
              </a:solidFill>
              <a:latin typeface="Arial"/>
              <a:ea typeface="Arial"/>
              <a:cs typeface="Arial"/>
              <a:sym typeface="Arial"/>
            </a:endParaRPr>
          </a:p>
        </p:txBody>
      </p:sp>
      <p:pic>
        <p:nvPicPr>
          <p:cNvPr id="207" name="Google Shape;207;p9"/>
          <p:cNvPicPr preferRelativeResize="0"/>
          <p:nvPr/>
        </p:nvPicPr>
        <p:blipFill>
          <a:blip r:embed="rId3">
            <a:alphaModFix/>
          </a:blip>
          <a:stretch>
            <a:fillRect/>
          </a:stretch>
        </p:blipFill>
        <p:spPr>
          <a:xfrm>
            <a:off x="193175" y="1726950"/>
            <a:ext cx="9773649" cy="344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92859c8873_0_777"/>
          <p:cNvSpPr txBox="1"/>
          <p:nvPr>
            <p:ph idx="12" type="sldNum"/>
          </p:nvPr>
        </p:nvSpPr>
        <p:spPr>
          <a:xfrm>
            <a:off x="0" y="1569860"/>
            <a:ext cx="658800" cy="3021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rgbClr val="FFFFFF"/>
              </a:buClr>
              <a:buSzPts val="1600"/>
              <a:buFont typeface="Arial"/>
              <a:buNone/>
            </a:pPr>
            <a:fld id="{00000000-1234-1234-1234-123412341234}" type="slidenum">
              <a:rPr lang="en-US"/>
              <a:t>‹#›</a:t>
            </a:fld>
            <a:endParaRPr b="0">
              <a:solidFill>
                <a:srgbClr val="000000"/>
              </a:solidFill>
            </a:endParaRPr>
          </a:p>
        </p:txBody>
      </p:sp>
      <p:sp>
        <p:nvSpPr>
          <p:cNvPr id="213" name="Google Shape;213;g292859c8873_0_777"/>
          <p:cNvSpPr txBox="1"/>
          <p:nvPr>
            <p:ph idx="1" type="body"/>
          </p:nvPr>
        </p:nvSpPr>
        <p:spPr>
          <a:xfrm>
            <a:off x="492000" y="407150"/>
            <a:ext cx="9126300" cy="4746000"/>
          </a:xfrm>
          <a:prstGeom prst="rect">
            <a:avLst/>
          </a:prstGeom>
          <a:noFill/>
          <a:ln>
            <a:noFill/>
          </a:ln>
        </p:spPr>
        <p:txBody>
          <a:bodyPr anchorCtr="0" anchor="t" bIns="50775" lIns="101575" spcFirstLastPara="1" rIns="101575" wrap="square" tIns="50775">
            <a:spAutoFit/>
          </a:bodyPr>
          <a:lstStyle/>
          <a:p>
            <a:pPr indent="0" lvl="0" marL="0" rtl="0" algn="just">
              <a:spcBef>
                <a:spcPts val="0"/>
              </a:spcBef>
              <a:spcAft>
                <a:spcPts val="0"/>
              </a:spcAft>
              <a:buClr>
                <a:srgbClr val="002B78"/>
              </a:buClr>
              <a:buSzPts val="2700"/>
              <a:buNone/>
            </a:pPr>
            <a:r>
              <a:rPr lang="en-US" sz="3500"/>
              <a:t>Советы</a:t>
            </a:r>
            <a:endParaRPr sz="3500"/>
          </a:p>
          <a:p>
            <a:pPr indent="-88900" lvl="0" marL="203200" rtl="0" algn="just">
              <a:spcBef>
                <a:spcPts val="0"/>
              </a:spcBef>
              <a:spcAft>
                <a:spcPts val="0"/>
              </a:spcAft>
              <a:buClr>
                <a:srgbClr val="002B78"/>
              </a:buClr>
              <a:buSzPts val="1800"/>
              <a:buNone/>
            </a:pPr>
            <a:r>
              <a:t/>
            </a:r>
            <a:endParaRPr sz="2000"/>
          </a:p>
          <a:p>
            <a:pPr indent="0" lvl="0" marL="0" rtl="0" algn="just">
              <a:spcBef>
                <a:spcPts val="0"/>
              </a:spcBef>
              <a:spcAft>
                <a:spcPts val="0"/>
              </a:spcAft>
              <a:buClr>
                <a:srgbClr val="002B78"/>
              </a:buClr>
              <a:buSzPts val="1800"/>
              <a:buNone/>
            </a:pPr>
            <a:r>
              <a:rPr b="0" lang="en-US" sz="2000"/>
              <a:t>При моделировании состояний соблюдайте следующие правила:</a:t>
            </a:r>
            <a:endParaRPr sz="1800"/>
          </a:p>
          <a:p>
            <a:pPr indent="-203200" lvl="0" marL="203200" rtl="0" algn="just">
              <a:spcBef>
                <a:spcPts val="400"/>
              </a:spcBef>
              <a:spcAft>
                <a:spcPts val="0"/>
              </a:spcAft>
              <a:buClr>
                <a:srgbClr val="002B78"/>
              </a:buClr>
              <a:buSzPts val="1800"/>
              <a:buNone/>
            </a:pPr>
            <a:r>
              <a:t/>
            </a:r>
            <a:endParaRPr b="0" sz="2000"/>
          </a:p>
          <a:p>
            <a:pPr indent="-215900" lvl="0" marL="203200" rtl="0" algn="just">
              <a:spcBef>
                <a:spcPts val="400"/>
              </a:spcBef>
              <a:spcAft>
                <a:spcPts val="0"/>
              </a:spcAft>
              <a:buClr>
                <a:srgbClr val="002B78"/>
              </a:buClr>
              <a:buSzPts val="2000"/>
              <a:buFont typeface="Tahoma"/>
              <a:buChar char="•"/>
            </a:pPr>
            <a:r>
              <a:rPr b="0" lang="en-US" sz="2000"/>
              <a:t>Дайте диаграмме имя, соответствующее назначению</a:t>
            </a:r>
            <a:endParaRPr sz="1800"/>
          </a:p>
          <a:p>
            <a:pPr indent="-88900" lvl="0" marL="203200" rtl="0" algn="just">
              <a:spcBef>
                <a:spcPts val="400"/>
              </a:spcBef>
              <a:spcAft>
                <a:spcPts val="0"/>
              </a:spcAft>
              <a:buClr>
                <a:srgbClr val="002B78"/>
              </a:buClr>
              <a:buSzPts val="1800"/>
              <a:buFont typeface="Tahoma"/>
              <a:buNone/>
            </a:pPr>
            <a:r>
              <a:t/>
            </a:r>
            <a:endParaRPr b="0" sz="2000"/>
          </a:p>
          <a:p>
            <a:pPr indent="-215900" lvl="0" marL="203200" rtl="0" algn="just">
              <a:spcBef>
                <a:spcPts val="400"/>
              </a:spcBef>
              <a:spcAft>
                <a:spcPts val="0"/>
              </a:spcAft>
              <a:buClr>
                <a:srgbClr val="002B78"/>
              </a:buClr>
              <a:buSzPts val="2000"/>
              <a:buFont typeface="Tahoma"/>
              <a:buChar char="•"/>
            </a:pPr>
            <a:r>
              <a:rPr b="0" lang="en-US" sz="2000"/>
              <a:t>Сначала смоделируйте устойчивые состояния объекта, затем переходите к допустимым переходам состояний</a:t>
            </a:r>
            <a:endParaRPr sz="1800"/>
          </a:p>
          <a:p>
            <a:pPr indent="-88900" lvl="0" marL="203200" rtl="0" algn="just">
              <a:spcBef>
                <a:spcPts val="400"/>
              </a:spcBef>
              <a:spcAft>
                <a:spcPts val="0"/>
              </a:spcAft>
              <a:buClr>
                <a:srgbClr val="002B78"/>
              </a:buClr>
              <a:buSzPts val="1800"/>
              <a:buFont typeface="Tahoma"/>
              <a:buNone/>
            </a:pPr>
            <a:r>
              <a:t/>
            </a:r>
            <a:endParaRPr b="0" sz="2000"/>
          </a:p>
          <a:p>
            <a:pPr indent="-215900" lvl="0" marL="203200" rtl="0" algn="just">
              <a:spcBef>
                <a:spcPts val="400"/>
              </a:spcBef>
              <a:spcAft>
                <a:spcPts val="0"/>
              </a:spcAft>
              <a:buClr>
                <a:srgbClr val="002B78"/>
              </a:buClr>
              <a:buSzPts val="2000"/>
              <a:buFont typeface="Tahoma"/>
              <a:buChar char="•"/>
            </a:pPr>
            <a:r>
              <a:rPr b="0" lang="en-US" sz="2000"/>
              <a:t>Ветвления и параллельность моделируйте на отдельной диаграмме</a:t>
            </a:r>
            <a:endParaRPr sz="1800"/>
          </a:p>
          <a:p>
            <a:pPr indent="-88900" lvl="0" marL="203200" rtl="0" algn="just">
              <a:spcBef>
                <a:spcPts val="400"/>
              </a:spcBef>
              <a:spcAft>
                <a:spcPts val="0"/>
              </a:spcAft>
              <a:buClr>
                <a:srgbClr val="002B78"/>
              </a:buClr>
              <a:buSzPts val="1800"/>
              <a:buFont typeface="Tahoma"/>
              <a:buNone/>
            </a:pPr>
            <a:r>
              <a:t/>
            </a:r>
            <a:endParaRPr b="0" sz="2000"/>
          </a:p>
          <a:p>
            <a:pPr indent="-215900" lvl="0" marL="203200" rtl="0" algn="just">
              <a:spcBef>
                <a:spcPts val="400"/>
              </a:spcBef>
              <a:spcAft>
                <a:spcPts val="0"/>
              </a:spcAft>
              <a:buClr>
                <a:srgbClr val="002B78"/>
              </a:buClr>
              <a:buSzPts val="2000"/>
              <a:buFont typeface="Tahoma"/>
              <a:buChar char="•"/>
            </a:pPr>
            <a:r>
              <a:rPr b="0" lang="en-US" sz="2000"/>
              <a:t>Располагайте элементы так, чтобы число пересечений было минимальным</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92859c8873_0_847"/>
          <p:cNvSpPr txBox="1"/>
          <p:nvPr>
            <p:ph type="title"/>
          </p:nvPr>
        </p:nvSpPr>
        <p:spPr>
          <a:xfrm>
            <a:off x="610300" y="356300"/>
            <a:ext cx="9015600" cy="1243800"/>
          </a:xfrm>
          <a:prstGeom prst="rect">
            <a:avLst/>
          </a:prstGeom>
          <a:noFill/>
          <a:ln>
            <a:noFill/>
          </a:ln>
        </p:spPr>
        <p:txBody>
          <a:bodyPr anchorCtr="0" anchor="ctr" bIns="38100" lIns="38100" spcFirstLastPara="1" rIns="38100" wrap="square" tIns="38100">
            <a:noAutofit/>
          </a:bodyPr>
          <a:lstStyle/>
          <a:p>
            <a:pPr indent="0" lvl="0" marL="0" marR="0" rtl="0" algn="l">
              <a:lnSpc>
                <a:spcPct val="119886"/>
              </a:lnSpc>
              <a:spcBef>
                <a:spcPts val="0"/>
              </a:spcBef>
              <a:spcAft>
                <a:spcPts val="0"/>
              </a:spcAft>
              <a:buClr>
                <a:srgbClr val="000000"/>
              </a:buClr>
              <a:buSzPts val="4888"/>
              <a:buFont typeface="Arial"/>
              <a:buNone/>
            </a:pPr>
            <a:r>
              <a:rPr lang="en-US" sz="4888"/>
              <a:t>Примеры</a:t>
            </a:r>
            <a:endParaRPr b="0" i="0" sz="4888" u="none" cap="none" strike="noStrike">
              <a:solidFill>
                <a:srgbClr val="000000"/>
              </a:solidFill>
              <a:latin typeface="Arial"/>
              <a:ea typeface="Arial"/>
              <a:cs typeface="Arial"/>
              <a:sym typeface="Arial"/>
            </a:endParaRPr>
          </a:p>
        </p:txBody>
      </p:sp>
      <p:pic>
        <p:nvPicPr>
          <p:cNvPr id="219" name="Google Shape;219;g292859c8873_0_847"/>
          <p:cNvPicPr preferRelativeResize="0"/>
          <p:nvPr/>
        </p:nvPicPr>
        <p:blipFill>
          <a:blip r:embed="rId3">
            <a:alphaModFix/>
          </a:blip>
          <a:stretch>
            <a:fillRect/>
          </a:stretch>
        </p:blipFill>
        <p:spPr>
          <a:xfrm>
            <a:off x="418625" y="1345225"/>
            <a:ext cx="9398951" cy="60591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92859c8873_0_853"/>
          <p:cNvSpPr txBox="1"/>
          <p:nvPr>
            <p:ph type="title"/>
          </p:nvPr>
        </p:nvSpPr>
        <p:spPr>
          <a:xfrm>
            <a:off x="610300" y="356300"/>
            <a:ext cx="9015600" cy="779100"/>
          </a:xfrm>
          <a:prstGeom prst="rect">
            <a:avLst/>
          </a:prstGeom>
          <a:noFill/>
          <a:ln>
            <a:noFill/>
          </a:ln>
        </p:spPr>
        <p:txBody>
          <a:bodyPr anchorCtr="0" anchor="ctr" bIns="38100" lIns="38100" spcFirstLastPara="1" rIns="38100" wrap="square" tIns="38100">
            <a:noAutofit/>
          </a:bodyPr>
          <a:lstStyle/>
          <a:p>
            <a:pPr indent="0" lvl="0" marL="0" marR="0" rtl="0" algn="l">
              <a:lnSpc>
                <a:spcPct val="119886"/>
              </a:lnSpc>
              <a:spcBef>
                <a:spcPts val="0"/>
              </a:spcBef>
              <a:spcAft>
                <a:spcPts val="0"/>
              </a:spcAft>
              <a:buClr>
                <a:srgbClr val="000000"/>
              </a:buClr>
              <a:buSzPts val="4888"/>
              <a:buFont typeface="Arial"/>
              <a:buNone/>
            </a:pPr>
            <a:r>
              <a:rPr lang="en-US" sz="4888"/>
              <a:t>Примеры</a:t>
            </a:r>
            <a:endParaRPr b="0" i="0" sz="4888" u="none" cap="none" strike="noStrike">
              <a:solidFill>
                <a:srgbClr val="000000"/>
              </a:solidFill>
              <a:latin typeface="Arial"/>
              <a:ea typeface="Arial"/>
              <a:cs typeface="Arial"/>
              <a:sym typeface="Arial"/>
            </a:endParaRPr>
          </a:p>
        </p:txBody>
      </p:sp>
      <p:pic>
        <p:nvPicPr>
          <p:cNvPr id="225" name="Google Shape;225;g292859c8873_0_853"/>
          <p:cNvPicPr preferRelativeResize="0"/>
          <p:nvPr/>
        </p:nvPicPr>
        <p:blipFill>
          <a:blip r:embed="rId3">
            <a:alphaModFix/>
          </a:blip>
          <a:stretch>
            <a:fillRect/>
          </a:stretch>
        </p:blipFill>
        <p:spPr>
          <a:xfrm>
            <a:off x="572200" y="1201525"/>
            <a:ext cx="9015599" cy="60976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g2926d8010fc_0_76"/>
          <p:cNvSpPr txBox="1"/>
          <p:nvPr>
            <p:ph type="title"/>
          </p:nvPr>
        </p:nvSpPr>
        <p:spPr>
          <a:xfrm>
            <a:off x="680861" y="254000"/>
            <a:ext cx="9059400" cy="1100700"/>
          </a:xfrm>
          <a:prstGeom prst="rect">
            <a:avLst/>
          </a:prstGeom>
          <a:noFill/>
          <a:ln>
            <a:noFill/>
          </a:ln>
        </p:spPr>
        <p:txBody>
          <a:bodyPr anchorCtr="0" anchor="ctr" bIns="50775" lIns="101575" spcFirstLastPara="1" rIns="101575" wrap="square" tIns="50775">
            <a:noAutofit/>
          </a:bodyPr>
          <a:lstStyle/>
          <a:p>
            <a:pPr indent="0" lvl="0" marL="0" rtl="0" algn="l">
              <a:lnSpc>
                <a:spcPct val="100000"/>
              </a:lnSpc>
              <a:spcBef>
                <a:spcPts val="0"/>
              </a:spcBef>
              <a:spcAft>
                <a:spcPts val="0"/>
              </a:spcAft>
              <a:buClr>
                <a:schemeClr val="dk2"/>
              </a:buClr>
              <a:buSzPts val="4900"/>
              <a:buFont typeface="Calibri"/>
              <a:buNone/>
            </a:pPr>
            <a:r>
              <a:rPr b="0" i="0" lang="en-US" sz="4900" u="none">
                <a:solidFill>
                  <a:schemeClr val="dk1"/>
                </a:solidFill>
                <a:latin typeface="Calibri"/>
                <a:ea typeface="Calibri"/>
                <a:cs typeface="Calibri"/>
                <a:sym typeface="Calibri"/>
              </a:rPr>
              <a:t>Конечный автомат</a:t>
            </a:r>
            <a:endParaRPr>
              <a:solidFill>
                <a:schemeClr val="dk1"/>
              </a:solidFill>
            </a:endParaRPr>
          </a:p>
        </p:txBody>
      </p:sp>
      <p:sp>
        <p:nvSpPr>
          <p:cNvPr id="42" name="Google Shape;42;g2926d8010fc_0_76"/>
          <p:cNvSpPr txBox="1"/>
          <p:nvPr>
            <p:ph idx="1" type="body"/>
          </p:nvPr>
        </p:nvSpPr>
        <p:spPr>
          <a:xfrm>
            <a:off x="680861" y="1778000"/>
            <a:ext cx="9059400" cy="4995300"/>
          </a:xfrm>
          <a:prstGeom prst="rect">
            <a:avLst/>
          </a:prstGeom>
          <a:noFill/>
          <a:ln>
            <a:noFill/>
          </a:ln>
        </p:spPr>
        <p:txBody>
          <a:bodyPr anchorCtr="0" anchor="t" bIns="50775" lIns="101575" spcFirstLastPara="1" rIns="101575" wrap="square" tIns="50775">
            <a:normAutofit lnSpcReduction="10000"/>
          </a:bodyPr>
          <a:lstStyle/>
          <a:p>
            <a:pPr indent="-355600" lvl="0" marL="355600" marR="0" rtl="0" algn="l">
              <a:lnSpc>
                <a:spcPct val="80000"/>
              </a:lnSpc>
              <a:spcBef>
                <a:spcPts val="0"/>
              </a:spcBef>
              <a:spcAft>
                <a:spcPts val="0"/>
              </a:spcAft>
              <a:buClr>
                <a:schemeClr val="accent2"/>
              </a:buClr>
              <a:buSzPts val="1800"/>
              <a:buFont typeface="Noto Sans Symbols"/>
              <a:buNone/>
            </a:pPr>
            <a:r>
              <a:rPr b="0" i="0" lang="en-US" sz="3000" u="none" cap="none" strike="noStrike">
                <a:solidFill>
                  <a:schemeClr val="dk1"/>
                </a:solidFill>
                <a:latin typeface="Calibri"/>
                <a:ea typeface="Calibri"/>
                <a:cs typeface="Calibri"/>
                <a:sym typeface="Calibri"/>
              </a:rPr>
              <a:t>M = (Q, Σ, φ, q</a:t>
            </a:r>
            <a:r>
              <a:rPr b="0" baseline="-25000" i="0" lang="en-US" sz="3000" u="none" cap="none" strike="noStrike">
                <a:solidFill>
                  <a:schemeClr val="dk1"/>
                </a:solidFill>
                <a:latin typeface="Calibri"/>
                <a:ea typeface="Calibri"/>
                <a:cs typeface="Calibri"/>
                <a:sym typeface="Calibri"/>
              </a:rPr>
              <a:t>0</a:t>
            </a:r>
            <a:r>
              <a:rPr b="0" i="0" lang="en-US" sz="3000" u="none" cap="none" strike="noStrike">
                <a:solidFill>
                  <a:schemeClr val="dk1"/>
                </a:solidFill>
                <a:latin typeface="Calibri"/>
                <a:ea typeface="Calibri"/>
                <a:cs typeface="Calibri"/>
                <a:sym typeface="Calibri"/>
              </a:rPr>
              <a:t>, F)</a:t>
            </a:r>
            <a:endParaRPr/>
          </a:p>
          <a:p>
            <a:pPr indent="-355600" lvl="0" marL="355600" marR="0" rtl="0" algn="l">
              <a:lnSpc>
                <a:spcPct val="80000"/>
              </a:lnSpc>
              <a:spcBef>
                <a:spcPts val="800"/>
              </a:spcBef>
              <a:spcAft>
                <a:spcPts val="0"/>
              </a:spcAft>
              <a:buClr>
                <a:schemeClr val="accent2"/>
              </a:buClr>
              <a:buSzPts val="1800"/>
              <a:buFont typeface="Arial"/>
              <a:buChar char="•"/>
            </a:pPr>
            <a:r>
              <a:rPr b="0" i="0" lang="en-US" sz="3000" u="none" cap="none" strike="noStrike">
                <a:solidFill>
                  <a:schemeClr val="dk1"/>
                </a:solidFill>
                <a:latin typeface="Calibri"/>
                <a:ea typeface="Calibri"/>
                <a:cs typeface="Calibri"/>
                <a:sym typeface="Calibri"/>
              </a:rPr>
              <a:t>Q - конечное множество </a:t>
            </a:r>
            <a:r>
              <a:rPr b="0" i="1" lang="en-US" sz="3000" u="none" cap="none" strike="noStrike">
                <a:solidFill>
                  <a:schemeClr val="dk1"/>
                </a:solidFill>
                <a:latin typeface="Calibri"/>
                <a:ea typeface="Calibri"/>
                <a:cs typeface="Calibri"/>
                <a:sym typeface="Calibri"/>
              </a:rPr>
              <a:t>состояний</a:t>
            </a:r>
            <a:r>
              <a:rPr b="0" i="0" lang="en-US" sz="3000" u="none" cap="none" strike="noStrike">
                <a:solidFill>
                  <a:schemeClr val="dk1"/>
                </a:solidFill>
                <a:latin typeface="Calibri"/>
                <a:ea typeface="Calibri"/>
                <a:cs typeface="Calibri"/>
                <a:sym typeface="Calibri"/>
              </a:rPr>
              <a:t>;</a:t>
            </a:r>
            <a:endParaRPr/>
          </a:p>
          <a:p>
            <a:pPr indent="-355600" lvl="0" marL="355600" marR="0" rtl="0" algn="l">
              <a:lnSpc>
                <a:spcPct val="80000"/>
              </a:lnSpc>
              <a:spcBef>
                <a:spcPts val="800"/>
              </a:spcBef>
              <a:spcAft>
                <a:spcPts val="0"/>
              </a:spcAft>
              <a:buClr>
                <a:schemeClr val="accent2"/>
              </a:buClr>
              <a:buSzPts val="1800"/>
              <a:buFont typeface="Arial"/>
              <a:buChar char="•"/>
            </a:pPr>
            <a:r>
              <a:rPr b="0" i="0" lang="en-US" sz="3000" u="none" cap="none" strike="noStrike">
                <a:solidFill>
                  <a:schemeClr val="dk1"/>
                </a:solidFill>
                <a:latin typeface="Calibri"/>
                <a:ea typeface="Calibri"/>
                <a:cs typeface="Calibri"/>
                <a:sym typeface="Calibri"/>
              </a:rPr>
              <a:t>Σ - конечное множество допустимых </a:t>
            </a:r>
            <a:r>
              <a:rPr b="0" i="1" lang="en-US" sz="3000" u="none" cap="none" strike="noStrike">
                <a:solidFill>
                  <a:schemeClr val="dk1"/>
                </a:solidFill>
                <a:latin typeface="Calibri"/>
                <a:ea typeface="Calibri"/>
                <a:cs typeface="Calibri"/>
                <a:sym typeface="Calibri"/>
              </a:rPr>
              <a:t>входных символов</a:t>
            </a:r>
            <a:r>
              <a:rPr b="0" i="0" lang="en-US" sz="3000" u="none" cap="none" strike="noStrike">
                <a:solidFill>
                  <a:schemeClr val="dk1"/>
                </a:solidFill>
                <a:latin typeface="Calibri"/>
                <a:ea typeface="Calibri"/>
                <a:cs typeface="Calibri"/>
                <a:sym typeface="Calibri"/>
              </a:rPr>
              <a:t>;</a:t>
            </a:r>
            <a:endParaRPr/>
          </a:p>
          <a:p>
            <a:pPr indent="-355600" lvl="0" marL="355600" marR="0" rtl="0" algn="l">
              <a:lnSpc>
                <a:spcPct val="80000"/>
              </a:lnSpc>
              <a:spcBef>
                <a:spcPts val="800"/>
              </a:spcBef>
              <a:spcAft>
                <a:spcPts val="0"/>
              </a:spcAft>
              <a:buClr>
                <a:schemeClr val="accent2"/>
              </a:buClr>
              <a:buSzPts val="1800"/>
              <a:buFont typeface="Arial"/>
              <a:buChar char="•"/>
            </a:pPr>
            <a:r>
              <a:rPr b="0" i="0" lang="en-US" sz="3000" u="none" cap="none" strike="noStrike">
                <a:solidFill>
                  <a:schemeClr val="dk1"/>
                </a:solidFill>
                <a:latin typeface="Calibri"/>
                <a:ea typeface="Calibri"/>
                <a:cs typeface="Calibri"/>
                <a:sym typeface="Calibri"/>
              </a:rPr>
              <a:t>φ - отображение множества Q × Σ в множество P(Q), определяющее поведение управляющего устройства; функцию φ иногда называют </a:t>
            </a:r>
            <a:r>
              <a:rPr b="0" i="1" lang="en-US" sz="3000" u="none" cap="none" strike="noStrike">
                <a:solidFill>
                  <a:schemeClr val="dk1"/>
                </a:solidFill>
                <a:latin typeface="Calibri"/>
                <a:ea typeface="Calibri"/>
                <a:cs typeface="Calibri"/>
                <a:sym typeface="Calibri"/>
              </a:rPr>
              <a:t>функцией переходов</a:t>
            </a:r>
            <a:r>
              <a:rPr b="0" i="0" lang="en-US" sz="3000" u="none" cap="none" strike="noStrike">
                <a:solidFill>
                  <a:schemeClr val="dk1"/>
                </a:solidFill>
                <a:latin typeface="Calibri"/>
                <a:ea typeface="Calibri"/>
                <a:cs typeface="Calibri"/>
                <a:sym typeface="Calibri"/>
              </a:rPr>
              <a:t>;</a:t>
            </a:r>
            <a:endParaRPr/>
          </a:p>
          <a:p>
            <a:pPr indent="-355600" lvl="0" marL="355600" marR="0" rtl="0" algn="l">
              <a:lnSpc>
                <a:spcPct val="80000"/>
              </a:lnSpc>
              <a:spcBef>
                <a:spcPts val="800"/>
              </a:spcBef>
              <a:spcAft>
                <a:spcPts val="0"/>
              </a:spcAft>
              <a:buClr>
                <a:schemeClr val="accent2"/>
              </a:buClr>
              <a:buSzPts val="1800"/>
              <a:buFont typeface="Arial"/>
              <a:buChar char="•"/>
            </a:pPr>
            <a:r>
              <a:rPr b="0" i="0" lang="en-US" sz="3000" u="none" cap="none" strike="noStrike">
                <a:solidFill>
                  <a:schemeClr val="dk1"/>
                </a:solidFill>
                <a:latin typeface="Calibri"/>
                <a:ea typeface="Calibri"/>
                <a:cs typeface="Calibri"/>
                <a:sym typeface="Calibri"/>
              </a:rPr>
              <a:t>q</a:t>
            </a:r>
            <a:r>
              <a:rPr b="0" baseline="-25000" i="0" lang="en-US" sz="3000" u="none" cap="none" strike="noStrike">
                <a:solidFill>
                  <a:schemeClr val="dk1"/>
                </a:solidFill>
                <a:latin typeface="Calibri"/>
                <a:ea typeface="Calibri"/>
                <a:cs typeface="Calibri"/>
                <a:sym typeface="Calibri"/>
              </a:rPr>
              <a:t>0</a:t>
            </a:r>
            <a:r>
              <a:rPr b="0" i="0" lang="en-US" sz="3000" u="none" cap="none" strike="noStrike">
                <a:solidFill>
                  <a:schemeClr val="dk1"/>
                </a:solidFill>
                <a:latin typeface="Calibri"/>
                <a:ea typeface="Calibri"/>
                <a:cs typeface="Calibri"/>
                <a:sym typeface="Calibri"/>
              </a:rPr>
              <a:t> ∈ Q – </a:t>
            </a:r>
            <a:r>
              <a:rPr b="0" i="1" lang="en-US" sz="3000" u="none" cap="none" strike="noStrike">
                <a:solidFill>
                  <a:schemeClr val="dk1"/>
                </a:solidFill>
                <a:latin typeface="Calibri"/>
                <a:ea typeface="Calibri"/>
                <a:cs typeface="Calibri"/>
                <a:sym typeface="Calibri"/>
              </a:rPr>
              <a:t>начальное</a:t>
            </a:r>
            <a:r>
              <a:rPr b="0" i="0" lang="en-US" sz="3000" u="none" cap="none" strike="noStrike">
                <a:solidFill>
                  <a:schemeClr val="dk1"/>
                </a:solidFill>
                <a:latin typeface="Calibri"/>
                <a:ea typeface="Calibri"/>
                <a:cs typeface="Calibri"/>
                <a:sym typeface="Calibri"/>
              </a:rPr>
              <a:t> </a:t>
            </a:r>
            <a:r>
              <a:rPr b="0" i="1" lang="en-US" sz="3000" u="none" cap="none" strike="noStrike">
                <a:solidFill>
                  <a:schemeClr val="dk1"/>
                </a:solidFill>
                <a:latin typeface="Calibri"/>
                <a:ea typeface="Calibri"/>
                <a:cs typeface="Calibri"/>
                <a:sym typeface="Calibri"/>
              </a:rPr>
              <a:t>состояние</a:t>
            </a:r>
            <a:r>
              <a:rPr b="0" i="0" lang="en-US" sz="3000" u="none" cap="none" strike="noStrike">
                <a:solidFill>
                  <a:schemeClr val="dk1"/>
                </a:solidFill>
                <a:latin typeface="Calibri"/>
                <a:ea typeface="Calibri"/>
                <a:cs typeface="Calibri"/>
                <a:sym typeface="Calibri"/>
              </a:rPr>
              <a:t> управляющего устройства;</a:t>
            </a:r>
            <a:endParaRPr/>
          </a:p>
          <a:p>
            <a:pPr indent="-355600" lvl="0" marL="355600" marR="0" rtl="0" algn="l">
              <a:lnSpc>
                <a:spcPct val="80000"/>
              </a:lnSpc>
              <a:spcBef>
                <a:spcPts val="800"/>
              </a:spcBef>
              <a:spcAft>
                <a:spcPts val="0"/>
              </a:spcAft>
              <a:buClr>
                <a:schemeClr val="accent2"/>
              </a:buClr>
              <a:buSzPts val="1800"/>
              <a:buFont typeface="Arial"/>
              <a:buChar char="•"/>
            </a:pPr>
            <a:r>
              <a:rPr b="0" i="0" lang="en-US" sz="3000" u="none" cap="none" strike="noStrike">
                <a:solidFill>
                  <a:schemeClr val="dk1"/>
                </a:solidFill>
                <a:latin typeface="Calibri"/>
                <a:ea typeface="Calibri"/>
                <a:cs typeface="Calibri"/>
                <a:sym typeface="Calibri"/>
              </a:rPr>
              <a:t>F ⊆ Q – множество </a:t>
            </a:r>
            <a:r>
              <a:rPr b="0" i="1" lang="en-US" sz="3000" u="none" cap="none" strike="noStrike">
                <a:solidFill>
                  <a:schemeClr val="dk1"/>
                </a:solidFill>
                <a:latin typeface="Calibri"/>
                <a:ea typeface="Calibri"/>
                <a:cs typeface="Calibri"/>
                <a:sym typeface="Calibri"/>
              </a:rPr>
              <a:t>заключительных</a:t>
            </a:r>
            <a:r>
              <a:rPr b="0" i="0" lang="en-US" sz="3000" u="none" cap="none" strike="noStrike">
                <a:solidFill>
                  <a:schemeClr val="dk1"/>
                </a:solidFill>
                <a:latin typeface="Calibri"/>
                <a:ea typeface="Calibri"/>
                <a:cs typeface="Calibri"/>
                <a:sym typeface="Calibri"/>
              </a:rPr>
              <a:t> состояний.</a:t>
            </a:r>
            <a:endParaRPr/>
          </a:p>
          <a:p>
            <a:pPr indent="-241300" lvl="0" marL="355600" marR="0" rtl="0" algn="l">
              <a:spcBef>
                <a:spcPts val="800"/>
              </a:spcBef>
              <a:spcAft>
                <a:spcPts val="0"/>
              </a:spcAft>
              <a:buClr>
                <a:schemeClr val="accent2"/>
              </a:buClr>
              <a:buSzPts val="1800"/>
              <a:buFont typeface="Noto Sans Symbols"/>
              <a:buNone/>
            </a:pPr>
            <a:r>
              <a:t/>
            </a:r>
            <a:endParaRPr b="0" i="0" sz="3000" u="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g2926d8010fc_0_81"/>
          <p:cNvSpPr txBox="1"/>
          <p:nvPr>
            <p:ph type="title"/>
          </p:nvPr>
        </p:nvSpPr>
        <p:spPr>
          <a:xfrm>
            <a:off x="680861" y="254000"/>
            <a:ext cx="9059400" cy="1100700"/>
          </a:xfrm>
          <a:prstGeom prst="rect">
            <a:avLst/>
          </a:prstGeom>
          <a:noFill/>
          <a:ln>
            <a:noFill/>
          </a:ln>
        </p:spPr>
        <p:txBody>
          <a:bodyPr anchorCtr="0" anchor="ctr" bIns="50775" lIns="101575" spcFirstLastPara="1" rIns="101575" wrap="square" tIns="50775">
            <a:noAutofit/>
          </a:bodyPr>
          <a:lstStyle/>
          <a:p>
            <a:pPr indent="0" lvl="0" marL="0" rtl="0" algn="l">
              <a:lnSpc>
                <a:spcPct val="100000"/>
              </a:lnSpc>
              <a:spcBef>
                <a:spcPts val="0"/>
              </a:spcBef>
              <a:spcAft>
                <a:spcPts val="0"/>
              </a:spcAft>
              <a:buClr>
                <a:schemeClr val="dk2"/>
              </a:buClr>
              <a:buSzPts val="4900"/>
              <a:buFont typeface="Calibri"/>
              <a:buNone/>
            </a:pPr>
            <a:r>
              <a:rPr b="0" i="0" lang="en-US" sz="4900" u="none">
                <a:solidFill>
                  <a:schemeClr val="dk1"/>
                </a:solidFill>
                <a:latin typeface="Calibri"/>
                <a:ea typeface="Calibri"/>
                <a:cs typeface="Calibri"/>
                <a:sym typeface="Calibri"/>
              </a:rPr>
              <a:t>Способы задания</a:t>
            </a:r>
            <a:endParaRPr>
              <a:solidFill>
                <a:schemeClr val="dk1"/>
              </a:solidFill>
            </a:endParaRPr>
          </a:p>
        </p:txBody>
      </p:sp>
      <p:sp>
        <p:nvSpPr>
          <p:cNvPr id="48" name="Google Shape;48;g2926d8010fc_0_81"/>
          <p:cNvSpPr txBox="1"/>
          <p:nvPr>
            <p:ph idx="1" type="body"/>
          </p:nvPr>
        </p:nvSpPr>
        <p:spPr>
          <a:xfrm>
            <a:off x="508000" y="1349374"/>
            <a:ext cx="8302800" cy="2301900"/>
          </a:xfrm>
          <a:prstGeom prst="rect">
            <a:avLst/>
          </a:prstGeom>
          <a:noFill/>
          <a:ln>
            <a:noFill/>
          </a:ln>
        </p:spPr>
        <p:txBody>
          <a:bodyPr anchorCtr="0" anchor="t" bIns="50775" lIns="101575" spcFirstLastPara="1" rIns="101575" wrap="square" tIns="50775">
            <a:noAutofit/>
          </a:bodyPr>
          <a:lstStyle/>
          <a:p>
            <a:pPr indent="-349250" lvl="0" marL="355600" marR="0" rtl="0" algn="l">
              <a:lnSpc>
                <a:spcPct val="100000"/>
              </a:lnSpc>
              <a:spcBef>
                <a:spcPts val="0"/>
              </a:spcBef>
              <a:spcAft>
                <a:spcPts val="0"/>
              </a:spcAft>
              <a:buClr>
                <a:schemeClr val="accent2"/>
              </a:buClr>
              <a:buSzPts val="1900"/>
              <a:buFont typeface="Noto Sans Symbols"/>
              <a:buChar char="◻"/>
            </a:pPr>
            <a:r>
              <a:rPr b="0" i="0" lang="en-US" sz="3200" u="none">
                <a:solidFill>
                  <a:schemeClr val="dk1"/>
                </a:solidFill>
                <a:latin typeface="Calibri"/>
                <a:ea typeface="Calibri"/>
                <a:cs typeface="Calibri"/>
                <a:sym typeface="Calibri"/>
              </a:rPr>
              <a:t>Таблица состояний</a:t>
            </a:r>
            <a:endParaRPr/>
          </a:p>
          <a:p>
            <a:pPr indent="-228600" lvl="0" marL="355600" marR="0" rtl="0" algn="l">
              <a:lnSpc>
                <a:spcPct val="100000"/>
              </a:lnSpc>
              <a:spcBef>
                <a:spcPts val="800"/>
              </a:spcBef>
              <a:spcAft>
                <a:spcPts val="0"/>
              </a:spcAft>
              <a:buClr>
                <a:schemeClr val="accent2"/>
              </a:buClr>
              <a:buSzPts val="1900"/>
              <a:buFont typeface="Noto Sans Symbols"/>
              <a:buNone/>
            </a:pPr>
            <a:r>
              <a:t/>
            </a:r>
            <a:endParaRPr b="0" i="0" sz="3200" u="none">
              <a:solidFill>
                <a:schemeClr val="dk1"/>
              </a:solidFill>
              <a:latin typeface="Calibri"/>
              <a:ea typeface="Calibri"/>
              <a:cs typeface="Calibri"/>
              <a:sym typeface="Calibri"/>
            </a:endParaRPr>
          </a:p>
          <a:p>
            <a:pPr indent="-228600" lvl="0" marL="355600" marR="0" rtl="0" algn="l">
              <a:lnSpc>
                <a:spcPct val="100000"/>
              </a:lnSpc>
              <a:spcBef>
                <a:spcPts val="800"/>
              </a:spcBef>
              <a:spcAft>
                <a:spcPts val="0"/>
              </a:spcAft>
              <a:buClr>
                <a:schemeClr val="accent2"/>
              </a:buClr>
              <a:buSzPts val="1900"/>
              <a:buFont typeface="Noto Sans Symbols"/>
              <a:buNone/>
            </a:pPr>
            <a:r>
              <a:t/>
            </a:r>
            <a:endParaRPr b="0" i="0" sz="3200" u="none">
              <a:solidFill>
                <a:schemeClr val="dk1"/>
              </a:solidFill>
              <a:latin typeface="Calibri"/>
              <a:ea typeface="Calibri"/>
              <a:cs typeface="Calibri"/>
              <a:sym typeface="Calibri"/>
            </a:endParaRPr>
          </a:p>
          <a:p>
            <a:pPr indent="-355600" lvl="0" marL="355600" marR="0" rtl="0" algn="l">
              <a:lnSpc>
                <a:spcPct val="100000"/>
              </a:lnSpc>
              <a:spcBef>
                <a:spcPts val="800"/>
              </a:spcBef>
              <a:spcAft>
                <a:spcPts val="0"/>
              </a:spcAft>
              <a:buClr>
                <a:schemeClr val="accent2"/>
              </a:buClr>
              <a:buSzPts val="1900"/>
              <a:buFont typeface="Noto Sans Symbols"/>
              <a:buNone/>
            </a:pPr>
            <a:r>
              <a:t/>
            </a:r>
            <a:endParaRPr b="0" i="0" sz="3200" u="none">
              <a:solidFill>
                <a:schemeClr val="dk1"/>
              </a:solidFill>
              <a:latin typeface="Calibri"/>
              <a:ea typeface="Calibri"/>
              <a:cs typeface="Calibri"/>
              <a:sym typeface="Calibri"/>
            </a:endParaRPr>
          </a:p>
          <a:p>
            <a:pPr indent="-349250" lvl="0" marL="355600" marR="0" rtl="0" algn="l">
              <a:lnSpc>
                <a:spcPct val="100000"/>
              </a:lnSpc>
              <a:spcBef>
                <a:spcPts val="800"/>
              </a:spcBef>
              <a:spcAft>
                <a:spcPts val="0"/>
              </a:spcAft>
              <a:buClr>
                <a:schemeClr val="accent2"/>
              </a:buClr>
              <a:buSzPts val="1900"/>
              <a:buFont typeface="Noto Sans Symbols"/>
              <a:buChar char="◻"/>
            </a:pPr>
            <a:r>
              <a:rPr b="0" i="0" lang="en-US" sz="3200" u="none">
                <a:solidFill>
                  <a:schemeClr val="dk1"/>
                </a:solidFill>
                <a:latin typeface="Calibri"/>
                <a:ea typeface="Calibri"/>
                <a:cs typeface="Calibri"/>
                <a:sym typeface="Calibri"/>
              </a:rPr>
              <a:t>Диаграмма переходов</a:t>
            </a:r>
            <a:endParaRPr/>
          </a:p>
        </p:txBody>
      </p:sp>
      <p:pic>
        <p:nvPicPr>
          <p:cNvPr id="49" name="Google Shape;49;g2926d8010fc_0_81"/>
          <p:cNvPicPr preferRelativeResize="0"/>
          <p:nvPr/>
        </p:nvPicPr>
        <p:blipFill rotWithShape="1">
          <a:blip r:embed="rId3">
            <a:alphaModFix/>
          </a:blip>
          <a:srcRect b="0" l="0" r="0" t="0"/>
          <a:stretch/>
        </p:blipFill>
        <p:spPr>
          <a:xfrm>
            <a:off x="2381250" y="4284486"/>
            <a:ext cx="3889374" cy="3256139"/>
          </a:xfrm>
          <a:prstGeom prst="rect">
            <a:avLst/>
          </a:prstGeom>
          <a:noFill/>
          <a:ln>
            <a:noFill/>
          </a:ln>
        </p:spPr>
      </p:pic>
      <p:graphicFrame>
        <p:nvGraphicFramePr>
          <p:cNvPr id="50" name="Google Shape;50;g2926d8010fc_0_81"/>
          <p:cNvGraphicFramePr/>
          <p:nvPr/>
        </p:nvGraphicFramePr>
        <p:xfrm>
          <a:off x="714374" y="1905000"/>
          <a:ext cx="3000000" cy="3000000"/>
        </p:xfrm>
        <a:graphic>
          <a:graphicData uri="http://schemas.openxmlformats.org/drawingml/2006/table">
            <a:tbl>
              <a:tblPr>
                <a:noFill/>
                <a:tableStyleId>{E1E7E777-5A1D-4A46-AADA-1D778AFDA740}</a:tableStyleId>
              </a:tblPr>
              <a:tblGrid>
                <a:gridCol w="1834450"/>
                <a:gridCol w="1479900"/>
                <a:gridCol w="1836200"/>
                <a:gridCol w="1834450"/>
              </a:tblGrid>
              <a:tr h="381000">
                <a:tc>
                  <a:txBody>
                    <a:bodyPr/>
                    <a:lstStyle/>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a</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b</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d</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381000">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q0</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q1</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q3</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q1</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q2</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q2</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q2</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q2</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q2</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q3</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q3</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q3</a:t>
                      </a:r>
                      <a:endParaRPr sz="1600"/>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chemeClr val="dk1"/>
                        </a:solidFill>
                        <a:latin typeface="Twentieth Century"/>
                        <a:ea typeface="Twentieth Century"/>
                        <a:cs typeface="Twentieth Century"/>
                        <a:sym typeface="Twentieth Century"/>
                      </a:endParaRPr>
                    </a:p>
                  </a:txBody>
                  <a:tcPr marT="0" marB="0" marR="76200" marL="76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g2926d8010fc_0_88"/>
          <p:cNvSpPr txBox="1"/>
          <p:nvPr>
            <p:ph type="title"/>
          </p:nvPr>
        </p:nvSpPr>
        <p:spPr>
          <a:xfrm>
            <a:off x="680861" y="254000"/>
            <a:ext cx="9059400" cy="1100700"/>
          </a:xfrm>
          <a:prstGeom prst="rect">
            <a:avLst/>
          </a:prstGeom>
          <a:noFill/>
          <a:ln>
            <a:noFill/>
          </a:ln>
        </p:spPr>
        <p:txBody>
          <a:bodyPr anchorCtr="0" anchor="ctr" bIns="50775" lIns="101575" spcFirstLastPara="1" rIns="101575" wrap="square" tIns="50775">
            <a:noAutofit/>
          </a:bodyPr>
          <a:lstStyle/>
          <a:p>
            <a:pPr indent="0" lvl="0" marL="0" rtl="0" algn="l">
              <a:lnSpc>
                <a:spcPct val="100000"/>
              </a:lnSpc>
              <a:spcBef>
                <a:spcPts val="0"/>
              </a:spcBef>
              <a:spcAft>
                <a:spcPts val="0"/>
              </a:spcAft>
              <a:buClr>
                <a:schemeClr val="dk2"/>
              </a:buClr>
              <a:buSzPts val="4900"/>
              <a:buFont typeface="Calibri"/>
              <a:buNone/>
            </a:pPr>
            <a:r>
              <a:rPr lang="en-US" sz="3800"/>
              <a:t>Пример</a:t>
            </a:r>
            <a:endParaRPr sz="3800"/>
          </a:p>
        </p:txBody>
      </p:sp>
      <p:sp>
        <p:nvSpPr>
          <p:cNvPr id="56" name="Google Shape;56;g2926d8010fc_0_88"/>
          <p:cNvSpPr txBox="1"/>
          <p:nvPr>
            <p:ph idx="1" type="body"/>
          </p:nvPr>
        </p:nvSpPr>
        <p:spPr>
          <a:xfrm>
            <a:off x="550333" y="1752944"/>
            <a:ext cx="9059400" cy="4995300"/>
          </a:xfrm>
          <a:prstGeom prst="rect">
            <a:avLst/>
          </a:prstGeom>
          <a:noFill/>
          <a:ln>
            <a:noFill/>
          </a:ln>
        </p:spPr>
        <p:txBody>
          <a:bodyPr anchorCtr="0" anchor="t" bIns="50775" lIns="101575" spcFirstLastPara="1" rIns="101575" wrap="square" tIns="50775">
            <a:normAutofit/>
          </a:bodyPr>
          <a:lstStyle/>
          <a:p>
            <a:pPr indent="-381000" lvl="0" marL="355600" marR="0" rtl="0" algn="l">
              <a:lnSpc>
                <a:spcPct val="80000"/>
              </a:lnSpc>
              <a:spcBef>
                <a:spcPts val="800"/>
              </a:spcBef>
              <a:spcAft>
                <a:spcPts val="0"/>
              </a:spcAft>
              <a:buClr>
                <a:schemeClr val="accent2"/>
              </a:buClr>
              <a:buSzPts val="2200"/>
              <a:buFont typeface="Arial"/>
              <a:buChar char="•"/>
            </a:pPr>
            <a:r>
              <a:rPr lang="en-US" sz="2200"/>
              <a:t>daaaaabababcccccc</a:t>
            </a:r>
            <a:endParaRPr sz="2200"/>
          </a:p>
          <a:p>
            <a:pPr indent="-381000" lvl="0" marL="355600" marR="0" rtl="0" algn="l">
              <a:lnSpc>
                <a:spcPct val="80000"/>
              </a:lnSpc>
              <a:spcBef>
                <a:spcPts val="800"/>
              </a:spcBef>
              <a:spcAft>
                <a:spcPts val="0"/>
              </a:spcAft>
              <a:buClr>
                <a:schemeClr val="accent2"/>
              </a:buClr>
              <a:buSzPts val="2200"/>
              <a:buFont typeface="Arial"/>
              <a:buChar char="•"/>
            </a:pPr>
            <a:r>
              <a:rPr lang="en-US" sz="2200"/>
              <a:t>Пример: </a:t>
            </a:r>
            <a:r>
              <a:rPr b="1" lang="en-US" sz="2200"/>
              <a:t>(d|a*)*(ab)*|c*</a:t>
            </a:r>
            <a:endParaRPr b="1" sz="2200"/>
          </a:p>
        </p:txBody>
      </p:sp>
      <p:pic>
        <p:nvPicPr>
          <p:cNvPr id="57" name="Google Shape;57;g2926d8010fc_0_88"/>
          <p:cNvPicPr preferRelativeResize="0"/>
          <p:nvPr/>
        </p:nvPicPr>
        <p:blipFill>
          <a:blip r:embed="rId3">
            <a:alphaModFix/>
          </a:blip>
          <a:stretch>
            <a:fillRect/>
          </a:stretch>
        </p:blipFill>
        <p:spPr>
          <a:xfrm>
            <a:off x="2119842" y="2624700"/>
            <a:ext cx="6626633" cy="499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292859c8873_0_0"/>
          <p:cNvSpPr txBox="1"/>
          <p:nvPr>
            <p:ph idx="1" type="body"/>
          </p:nvPr>
        </p:nvSpPr>
        <p:spPr>
          <a:xfrm>
            <a:off x="468000" y="304425"/>
            <a:ext cx="9126300" cy="3904500"/>
          </a:xfrm>
          <a:prstGeom prst="rect">
            <a:avLst/>
          </a:prstGeom>
          <a:noFill/>
          <a:ln>
            <a:noFill/>
          </a:ln>
        </p:spPr>
        <p:txBody>
          <a:bodyPr anchorCtr="0" anchor="t" bIns="50775" lIns="101575" spcFirstLastPara="1" rIns="101575" wrap="square" tIns="50775">
            <a:spAutoFit/>
          </a:bodyPr>
          <a:lstStyle/>
          <a:p>
            <a:pPr indent="-203200" lvl="0" marL="203200" rtl="0" algn="just">
              <a:spcBef>
                <a:spcPts val="0"/>
              </a:spcBef>
              <a:spcAft>
                <a:spcPts val="0"/>
              </a:spcAft>
              <a:buClr>
                <a:srgbClr val="002B78"/>
              </a:buClr>
              <a:buSzPts val="2700"/>
              <a:buNone/>
            </a:pPr>
            <a:r>
              <a:rPr lang="en-US" sz="2700"/>
              <a:t>Назначение диаграммы состояний</a:t>
            </a:r>
            <a:endParaRPr/>
          </a:p>
          <a:p>
            <a:pPr indent="-203200" lvl="0" marL="203200" rtl="0" algn="just">
              <a:spcBef>
                <a:spcPts val="0"/>
              </a:spcBef>
              <a:spcAft>
                <a:spcPts val="0"/>
              </a:spcAft>
              <a:buClr>
                <a:srgbClr val="002B78"/>
              </a:buClr>
              <a:buSzPts val="2000"/>
              <a:buNone/>
            </a:pPr>
            <a:r>
              <a:t/>
            </a:r>
            <a:endParaRPr sz="2000"/>
          </a:p>
          <a:p>
            <a:pPr indent="0" lvl="0" marL="0" rtl="0" algn="just">
              <a:spcBef>
                <a:spcPts val="0"/>
              </a:spcBef>
              <a:spcAft>
                <a:spcPts val="0"/>
              </a:spcAft>
              <a:buClr>
                <a:srgbClr val="002B78"/>
              </a:buClr>
              <a:buSzPts val="2000"/>
              <a:buNone/>
            </a:pPr>
            <a:r>
              <a:rPr lang="en-US" sz="2000"/>
              <a:t>Диаграммы состояний служат для моделирования поведения реактивных объектов. </a:t>
            </a:r>
            <a:endParaRPr sz="2000"/>
          </a:p>
          <a:p>
            <a:pPr indent="0" lvl="0" marL="0" rtl="0" algn="just">
              <a:spcBef>
                <a:spcPts val="0"/>
              </a:spcBef>
              <a:spcAft>
                <a:spcPts val="0"/>
              </a:spcAft>
              <a:buClr>
                <a:srgbClr val="002B78"/>
              </a:buClr>
              <a:buSzPts val="2000"/>
              <a:buNone/>
            </a:pPr>
            <a:r>
              <a:rPr b="1" lang="en-US" sz="2000"/>
              <a:t>Реактивный объект</a:t>
            </a:r>
            <a:r>
              <a:rPr lang="en-US" sz="2000"/>
              <a:t> - объект, поведение которого лучше всего характеризуется его реакцией на события, произошедшие вне его собственного контекста. У реактивного объекта есть четко выраженный жизненный цикл, когда текущее поведение обусловлено прошлым.</a:t>
            </a:r>
            <a:endParaRPr/>
          </a:p>
          <a:p>
            <a:pPr indent="-203200" lvl="0" marL="203200" rtl="0" algn="just">
              <a:spcBef>
                <a:spcPts val="0"/>
              </a:spcBef>
              <a:spcAft>
                <a:spcPts val="0"/>
              </a:spcAft>
              <a:buClr>
                <a:srgbClr val="002B78"/>
              </a:buClr>
              <a:buSzPts val="2000"/>
              <a:buNone/>
            </a:pPr>
            <a:r>
              <a:t/>
            </a:r>
            <a:endParaRPr sz="2000"/>
          </a:p>
          <a:p>
            <a:pPr indent="0" lvl="0" marL="0" rtl="0" algn="just">
              <a:spcBef>
                <a:spcPts val="0"/>
              </a:spcBef>
              <a:spcAft>
                <a:spcPts val="0"/>
              </a:spcAft>
              <a:buClr>
                <a:srgbClr val="002B78"/>
              </a:buClr>
              <a:buSzPts val="2000"/>
              <a:buNone/>
            </a:pPr>
            <a:r>
              <a:rPr b="0" lang="en-US" sz="2000"/>
              <a:t>Диаграммы состояний могут существовать автономно, и могут использоваться для моделирования поведения классов, прецедентов и системы в целом.</a:t>
            </a:r>
            <a:endParaRPr/>
          </a:p>
        </p:txBody>
      </p:sp>
      <p:sp>
        <p:nvSpPr>
          <p:cNvPr id="64" name="Google Shape;64;g292859c8873_0_0"/>
          <p:cNvSpPr txBox="1"/>
          <p:nvPr>
            <p:ph idx="12" type="sldNum"/>
          </p:nvPr>
        </p:nvSpPr>
        <p:spPr>
          <a:xfrm>
            <a:off x="0" y="1569860"/>
            <a:ext cx="658800" cy="3021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rgbClr val="FFFFFF"/>
              </a:buClr>
              <a:buSzPts val="1600"/>
              <a:buFont typeface="Arial"/>
              <a:buNone/>
            </a:pPr>
            <a:fld id="{00000000-1234-1234-1234-123412341234}" type="slidenum">
              <a:rPr lang="en-US"/>
              <a:t>‹#›</a:t>
            </a:fld>
            <a:endParaRPr b="0">
              <a:solidFill>
                <a:srgbClr val="000000"/>
              </a:solidFill>
            </a:endParaRPr>
          </a:p>
        </p:txBody>
      </p:sp>
      <p:pic>
        <p:nvPicPr>
          <p:cNvPr id="65" name="Google Shape;65;g292859c8873_0_0"/>
          <p:cNvPicPr preferRelativeResize="0"/>
          <p:nvPr/>
        </p:nvPicPr>
        <p:blipFill>
          <a:blip r:embed="rId3">
            <a:alphaModFix/>
          </a:blip>
          <a:stretch>
            <a:fillRect/>
          </a:stretch>
        </p:blipFill>
        <p:spPr>
          <a:xfrm>
            <a:off x="2109475" y="4147425"/>
            <a:ext cx="6164650" cy="331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3"/>
          <p:cNvSpPr txBox="1"/>
          <p:nvPr>
            <p:ph type="title"/>
          </p:nvPr>
        </p:nvSpPr>
        <p:spPr>
          <a:xfrm>
            <a:off x="610300" y="356300"/>
            <a:ext cx="9015575" cy="931924"/>
          </a:xfrm>
          <a:prstGeom prst="rect">
            <a:avLst/>
          </a:prstGeom>
          <a:noFill/>
          <a:ln>
            <a:noFill/>
          </a:ln>
        </p:spPr>
        <p:txBody>
          <a:bodyPr anchorCtr="0" anchor="ctr" bIns="38100" lIns="38100" spcFirstLastPara="1" rIns="38100" wrap="square" tIns="38100">
            <a:noAutofit/>
          </a:bodyPr>
          <a:lstStyle/>
          <a:p>
            <a:pPr indent="0" lvl="0" marL="0" marR="0" rtl="0" algn="l">
              <a:lnSpc>
                <a:spcPct val="119886"/>
              </a:lnSpc>
              <a:spcBef>
                <a:spcPts val="0"/>
              </a:spcBef>
              <a:spcAft>
                <a:spcPts val="0"/>
              </a:spcAft>
              <a:buClr>
                <a:srgbClr val="000000"/>
              </a:buClr>
              <a:buSzPts val="4888"/>
              <a:buFont typeface="Arial"/>
              <a:buNone/>
            </a:pPr>
            <a:r>
              <a:rPr lang="en-US" sz="4888"/>
              <a:t>Диаграмма состояний</a:t>
            </a:r>
            <a:endParaRPr b="0" i="0" sz="4888" u="none" cap="none" strike="noStrike">
              <a:solidFill>
                <a:srgbClr val="000000"/>
              </a:solidFill>
              <a:latin typeface="Arial"/>
              <a:ea typeface="Arial"/>
              <a:cs typeface="Arial"/>
              <a:sym typeface="Arial"/>
            </a:endParaRPr>
          </a:p>
        </p:txBody>
      </p:sp>
      <p:sp>
        <p:nvSpPr>
          <p:cNvPr id="71" name="Google Shape;71;p3"/>
          <p:cNvSpPr txBox="1"/>
          <p:nvPr/>
        </p:nvSpPr>
        <p:spPr>
          <a:xfrm>
            <a:off x="279175" y="1430550"/>
            <a:ext cx="9441000" cy="5814300"/>
          </a:xfrm>
          <a:prstGeom prst="rect">
            <a:avLst/>
          </a:prstGeom>
          <a:noFill/>
          <a:ln>
            <a:noFill/>
          </a:ln>
        </p:spPr>
        <p:txBody>
          <a:bodyPr anchorCtr="0" anchor="t" bIns="38100" lIns="38100" spcFirstLastPara="1" rIns="38100" wrap="square" tIns="38100">
            <a:noAutofit/>
          </a:bodyPr>
          <a:lstStyle/>
          <a:p>
            <a:pPr indent="0" lvl="0" marL="0" marR="0" rtl="0" algn="l">
              <a:lnSpc>
                <a:spcPct val="119921"/>
              </a:lnSpc>
              <a:spcBef>
                <a:spcPts val="0"/>
              </a:spcBef>
              <a:spcAft>
                <a:spcPts val="0"/>
              </a:spcAft>
              <a:buNone/>
            </a:pPr>
            <a:r>
              <a:rPr b="1" lang="en-US" sz="2655"/>
              <a:t>Диаграмма состояний (state machine diagram) </a:t>
            </a:r>
            <a:r>
              <a:rPr lang="en-US" sz="2655"/>
              <a:t>— это диаграмма, которая показывает автомат, фокусируя внимание на его потенциальных состояниях и переходах между ними.</a:t>
            </a:r>
            <a:endParaRPr sz="2655"/>
          </a:p>
          <a:p>
            <a:pPr indent="0" lvl="0" marL="0" marR="0" rtl="0" algn="l">
              <a:lnSpc>
                <a:spcPct val="119921"/>
              </a:lnSpc>
              <a:spcBef>
                <a:spcPts val="0"/>
              </a:spcBef>
              <a:spcAft>
                <a:spcPts val="0"/>
              </a:spcAft>
              <a:buNone/>
            </a:pPr>
            <a:r>
              <a:t/>
            </a:r>
            <a:endParaRPr sz="2655"/>
          </a:p>
          <a:p>
            <a:pPr indent="0" lvl="0" marL="0" marR="0" rtl="0" algn="l">
              <a:lnSpc>
                <a:spcPct val="119921"/>
              </a:lnSpc>
              <a:spcBef>
                <a:spcPts val="0"/>
              </a:spcBef>
              <a:spcAft>
                <a:spcPts val="0"/>
              </a:spcAft>
              <a:buNone/>
            </a:pPr>
            <a:r>
              <a:rPr b="1" lang="en-US" sz="2655"/>
              <a:t>Диаграммы состояний служат для моделирования поведения реактивных объектов. </a:t>
            </a:r>
            <a:endParaRPr b="1" sz="2655"/>
          </a:p>
          <a:p>
            <a:pPr indent="0" lvl="0" marL="0" marR="0" rtl="0" algn="l">
              <a:lnSpc>
                <a:spcPct val="119921"/>
              </a:lnSpc>
              <a:spcBef>
                <a:spcPts val="0"/>
              </a:spcBef>
              <a:spcAft>
                <a:spcPts val="0"/>
              </a:spcAft>
              <a:buNone/>
            </a:pPr>
            <a:r>
              <a:t/>
            </a:r>
            <a:endParaRPr sz="2655"/>
          </a:p>
          <a:p>
            <a:pPr indent="0" lvl="0" marL="0" marR="0" rtl="0" algn="l">
              <a:lnSpc>
                <a:spcPct val="119921"/>
              </a:lnSpc>
              <a:spcBef>
                <a:spcPts val="0"/>
              </a:spcBef>
              <a:spcAft>
                <a:spcPts val="0"/>
              </a:spcAft>
              <a:buNone/>
            </a:pPr>
            <a:r>
              <a:rPr lang="en-US" sz="2655"/>
              <a:t>Диаграммы состояний могут существовать автономно, и могут использоваться для моделирования поведения классов, прецедентов и системы в целом</a:t>
            </a:r>
            <a:endParaRPr sz="2655"/>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292859c8873_0_80"/>
          <p:cNvSpPr txBox="1"/>
          <p:nvPr>
            <p:ph idx="12" type="sldNum"/>
          </p:nvPr>
        </p:nvSpPr>
        <p:spPr>
          <a:xfrm>
            <a:off x="0" y="1569860"/>
            <a:ext cx="658800" cy="3021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Clr>
                <a:srgbClr val="FFFFFF"/>
              </a:buClr>
              <a:buSzPts val="1600"/>
              <a:buFont typeface="Arial"/>
              <a:buNone/>
            </a:pPr>
            <a:fld id="{00000000-1234-1234-1234-123412341234}" type="slidenum">
              <a:rPr lang="en-US"/>
              <a:t>‹#›</a:t>
            </a:fld>
            <a:endParaRPr b="0">
              <a:solidFill>
                <a:srgbClr val="000000"/>
              </a:solidFill>
            </a:endParaRPr>
          </a:p>
        </p:txBody>
      </p:sp>
      <p:sp>
        <p:nvSpPr>
          <p:cNvPr id="78" name="Google Shape;78;g292859c8873_0_80"/>
          <p:cNvSpPr txBox="1"/>
          <p:nvPr>
            <p:ph idx="1" type="body"/>
          </p:nvPr>
        </p:nvSpPr>
        <p:spPr>
          <a:xfrm>
            <a:off x="292700" y="284850"/>
            <a:ext cx="9126300" cy="3335100"/>
          </a:xfrm>
          <a:prstGeom prst="rect">
            <a:avLst/>
          </a:prstGeom>
          <a:noFill/>
          <a:ln>
            <a:noFill/>
          </a:ln>
        </p:spPr>
        <p:txBody>
          <a:bodyPr anchorCtr="0" anchor="t" bIns="50775" lIns="101575" spcFirstLastPara="1" rIns="101575" wrap="square" tIns="50775">
            <a:spAutoFit/>
          </a:bodyPr>
          <a:lstStyle/>
          <a:p>
            <a:pPr indent="0" lvl="0" marL="0" rtl="0" algn="l">
              <a:spcBef>
                <a:spcPts val="0"/>
              </a:spcBef>
              <a:spcAft>
                <a:spcPts val="0"/>
              </a:spcAft>
              <a:buClr>
                <a:srgbClr val="002B78"/>
              </a:buClr>
              <a:buSzPts val="2700"/>
              <a:buFont typeface="Georgia"/>
              <a:buNone/>
            </a:pPr>
            <a:r>
              <a:rPr lang="en-US" sz="3000"/>
              <a:t>Диаграмма состояний может содержать</a:t>
            </a:r>
            <a:endParaRPr sz="1900"/>
          </a:p>
          <a:p>
            <a:pPr indent="0" lvl="0" marL="0" rtl="0" algn="l">
              <a:spcBef>
                <a:spcPts val="0"/>
              </a:spcBef>
              <a:spcAft>
                <a:spcPts val="0"/>
              </a:spcAft>
              <a:buClr>
                <a:srgbClr val="002B78"/>
              </a:buClr>
              <a:buSzPts val="2700"/>
              <a:buFont typeface="Georgia"/>
              <a:buNone/>
            </a:pPr>
            <a:r>
              <a:t/>
            </a:r>
            <a:endParaRPr sz="3000"/>
          </a:p>
          <a:p>
            <a:pPr indent="-419100" lvl="0" marL="393700" rtl="0" algn="just">
              <a:spcBef>
                <a:spcPts val="0"/>
              </a:spcBef>
              <a:spcAft>
                <a:spcPts val="0"/>
              </a:spcAft>
              <a:buClr>
                <a:srgbClr val="002B78"/>
              </a:buClr>
              <a:buSzPts val="3000"/>
              <a:buChar char="●"/>
            </a:pPr>
            <a:r>
              <a:rPr lang="en-US" sz="3000"/>
              <a:t>Состояния</a:t>
            </a:r>
            <a:endParaRPr sz="1900"/>
          </a:p>
          <a:p>
            <a:pPr indent="-228600" lvl="0" marL="393700" rtl="0" algn="just">
              <a:spcBef>
                <a:spcPts val="0"/>
              </a:spcBef>
              <a:spcAft>
                <a:spcPts val="0"/>
              </a:spcAft>
              <a:buClr>
                <a:srgbClr val="002B78"/>
              </a:buClr>
              <a:buSzPts val="2700"/>
              <a:buNone/>
            </a:pPr>
            <a:r>
              <a:t/>
            </a:r>
            <a:endParaRPr sz="3000"/>
          </a:p>
          <a:p>
            <a:pPr indent="-419100" lvl="0" marL="393700" rtl="0" algn="just">
              <a:spcBef>
                <a:spcPts val="0"/>
              </a:spcBef>
              <a:spcAft>
                <a:spcPts val="0"/>
              </a:spcAft>
              <a:buClr>
                <a:srgbClr val="002B78"/>
              </a:buClr>
              <a:buSzPts val="3000"/>
              <a:buChar char="●"/>
            </a:pPr>
            <a:r>
              <a:rPr lang="en-US" sz="3000"/>
              <a:t>Переходы</a:t>
            </a:r>
            <a:endParaRPr sz="1900"/>
          </a:p>
          <a:p>
            <a:pPr indent="-228600" lvl="0" marL="393700" rtl="0" algn="just">
              <a:spcBef>
                <a:spcPts val="0"/>
              </a:spcBef>
              <a:spcAft>
                <a:spcPts val="0"/>
              </a:spcAft>
              <a:buClr>
                <a:srgbClr val="002B78"/>
              </a:buClr>
              <a:buSzPts val="2700"/>
              <a:buNone/>
            </a:pPr>
            <a:r>
              <a:t/>
            </a:r>
            <a:endParaRPr sz="3000"/>
          </a:p>
          <a:p>
            <a:pPr indent="-419100" lvl="0" marL="393700" rtl="0" algn="just">
              <a:spcBef>
                <a:spcPts val="0"/>
              </a:spcBef>
              <a:spcAft>
                <a:spcPts val="0"/>
              </a:spcAft>
              <a:buClr>
                <a:srgbClr val="002B78"/>
              </a:buClr>
              <a:buSzPts val="3000"/>
              <a:buChar char="●"/>
            </a:pPr>
            <a:r>
              <a:rPr lang="en-US" sz="3000"/>
              <a:t>Примечания</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92859c8873_0_151"/>
          <p:cNvSpPr txBox="1"/>
          <p:nvPr/>
        </p:nvSpPr>
        <p:spPr>
          <a:xfrm>
            <a:off x="105106" y="7175487"/>
            <a:ext cx="381000" cy="236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1" i="0" lang="en-US" sz="1000" u="none" cap="none" strike="noStrike">
                <a:solidFill>
                  <a:srgbClr val="AEAEAE"/>
                </a:solidFill>
                <a:latin typeface="Verdana"/>
                <a:ea typeface="Verdana"/>
                <a:cs typeface="Verdana"/>
                <a:sym typeface="Verdana"/>
              </a:rPr>
              <a:t>‹#›</a:t>
            </a:fld>
            <a:endParaRPr b="1" i="0" sz="1000" u="none" cap="none" strike="noStrike">
              <a:solidFill>
                <a:srgbClr val="AEAEAE"/>
              </a:solidFill>
              <a:latin typeface="Verdana"/>
              <a:ea typeface="Verdana"/>
              <a:cs typeface="Verdana"/>
              <a:sym typeface="Verdana"/>
            </a:endParaRPr>
          </a:p>
        </p:txBody>
      </p:sp>
      <p:sp>
        <p:nvSpPr>
          <p:cNvPr id="85" name="Google Shape;85;g292859c8873_0_151"/>
          <p:cNvSpPr txBox="1"/>
          <p:nvPr>
            <p:ph type="title"/>
          </p:nvPr>
        </p:nvSpPr>
        <p:spPr>
          <a:xfrm>
            <a:off x="481575" y="488250"/>
            <a:ext cx="9140400" cy="933900"/>
          </a:xfrm>
          <a:prstGeom prst="rect">
            <a:avLst/>
          </a:prstGeom>
          <a:noFill/>
          <a:ln>
            <a:noFill/>
          </a:ln>
        </p:spPr>
        <p:txBody>
          <a:bodyPr anchorCtr="0" anchor="ctr" bIns="50775" lIns="101575" spcFirstLastPara="1" rIns="101575" wrap="square" tIns="50775">
            <a:noAutofit/>
          </a:bodyPr>
          <a:lstStyle/>
          <a:p>
            <a:pPr indent="0" lvl="0" marL="0" rtl="0" algn="l">
              <a:spcBef>
                <a:spcPts val="0"/>
              </a:spcBef>
              <a:spcAft>
                <a:spcPts val="0"/>
              </a:spcAft>
              <a:buNone/>
            </a:pPr>
            <a:r>
              <a:rPr lang="en-US" sz="4500"/>
              <a:t>Состояние</a:t>
            </a:r>
            <a:endParaRPr sz="4500"/>
          </a:p>
        </p:txBody>
      </p:sp>
      <p:sp>
        <p:nvSpPr>
          <p:cNvPr id="86" name="Google Shape;86;g292859c8873_0_151"/>
          <p:cNvSpPr txBox="1"/>
          <p:nvPr/>
        </p:nvSpPr>
        <p:spPr>
          <a:xfrm>
            <a:off x="510801" y="1833500"/>
            <a:ext cx="9081900" cy="933900"/>
          </a:xfrm>
          <a:prstGeom prst="rect">
            <a:avLst/>
          </a:prstGeom>
          <a:noFill/>
          <a:ln>
            <a:noFill/>
          </a:ln>
        </p:spPr>
        <p:txBody>
          <a:bodyPr anchorCtr="0" anchor="t" bIns="50775" lIns="101575" spcFirstLastPara="1" rIns="101575" wrap="square" tIns="50775">
            <a:spAutoFit/>
          </a:bodyPr>
          <a:lstStyle/>
          <a:p>
            <a:pPr indent="0" lvl="0" marL="0" marR="0" rtl="0" algn="just">
              <a:spcBef>
                <a:spcPts val="0"/>
              </a:spcBef>
              <a:spcAft>
                <a:spcPts val="0"/>
              </a:spcAft>
              <a:buNone/>
            </a:pPr>
            <a:r>
              <a:rPr b="1" i="0" lang="en-US" sz="1800" u="none" cap="none" strike="noStrike">
                <a:solidFill>
                  <a:schemeClr val="dk1"/>
                </a:solidFill>
                <a:latin typeface="Tahoma"/>
                <a:ea typeface="Tahoma"/>
                <a:cs typeface="Tahoma"/>
                <a:sym typeface="Tahoma"/>
              </a:rPr>
              <a:t>Состояние объекта</a:t>
            </a:r>
            <a:r>
              <a:rPr b="0" i="0" lang="en-US" sz="1800" u="none" cap="none" strike="noStrike">
                <a:solidFill>
                  <a:schemeClr val="dk1"/>
                </a:solidFill>
                <a:latin typeface="Tahoma"/>
                <a:ea typeface="Tahoma"/>
                <a:cs typeface="Tahoma"/>
                <a:sym typeface="Tahoma"/>
              </a:rPr>
              <a:t> </a:t>
            </a:r>
            <a:r>
              <a:rPr b="1" i="0" lang="en-US" sz="1800" u="none" cap="none" strike="noStrike">
                <a:solidFill>
                  <a:schemeClr val="dk1"/>
                </a:solidFill>
                <a:latin typeface="Tahoma"/>
                <a:ea typeface="Tahoma"/>
                <a:cs typeface="Tahoma"/>
                <a:sym typeface="Tahoma"/>
              </a:rPr>
              <a:t>(state) </a:t>
            </a:r>
            <a:r>
              <a:rPr b="0" i="0" lang="en-US" sz="1800" u="none" cap="none" strike="noStrike">
                <a:solidFill>
                  <a:schemeClr val="dk1"/>
                </a:solidFill>
                <a:latin typeface="Tahoma"/>
                <a:ea typeface="Tahoma"/>
                <a:cs typeface="Tahoma"/>
                <a:sym typeface="Tahoma"/>
              </a:rPr>
              <a:t>— это ситуация в его жизни, на протяжении которой он удовлетворяет некоторому условию, осуществляет определенную деятельность или ожидает какого-то события.</a:t>
            </a:r>
            <a:endParaRPr sz="1600">
              <a:solidFill>
                <a:schemeClr val="dk1"/>
              </a:solidFill>
            </a:endParaRPr>
          </a:p>
        </p:txBody>
      </p:sp>
      <p:sp>
        <p:nvSpPr>
          <p:cNvPr id="87" name="Google Shape;87;g292859c8873_0_151"/>
          <p:cNvSpPr/>
          <p:nvPr/>
        </p:nvSpPr>
        <p:spPr>
          <a:xfrm>
            <a:off x="4018675" y="2833500"/>
            <a:ext cx="5574300" cy="2256900"/>
          </a:xfrm>
          <a:prstGeom prst="rect">
            <a:avLst/>
          </a:prstGeom>
          <a:noFill/>
          <a:ln>
            <a:noFill/>
          </a:ln>
        </p:spPr>
        <p:txBody>
          <a:bodyPr anchorCtr="0" anchor="t" bIns="50775" lIns="101575" spcFirstLastPara="1" rIns="101575" wrap="square" tIns="50775">
            <a:noAutofit/>
          </a:bodyPr>
          <a:lstStyle/>
          <a:p>
            <a:pPr indent="0" lvl="0" marL="0" marR="0" rtl="0" algn="just">
              <a:spcBef>
                <a:spcPts val="0"/>
              </a:spcBef>
              <a:spcAft>
                <a:spcPts val="0"/>
              </a:spcAft>
              <a:buNone/>
            </a:pPr>
            <a:r>
              <a:rPr b="0" i="0" lang="en-US" sz="1600" u="none" cap="none" strike="noStrike">
                <a:solidFill>
                  <a:schemeClr val="dk1"/>
                </a:solidFill>
                <a:latin typeface="Tahoma"/>
                <a:ea typeface="Tahoma"/>
                <a:cs typeface="Tahoma"/>
                <a:sym typeface="Tahoma"/>
              </a:rPr>
              <a:t>Состояние определяют следующие элементы:</a:t>
            </a:r>
            <a:endParaRPr sz="1600">
              <a:solidFill>
                <a:schemeClr val="dk1"/>
              </a:solidFill>
            </a:endParaRPr>
          </a:p>
          <a:p>
            <a:pPr indent="0" lvl="0" marL="0" marR="0" rtl="0" algn="just">
              <a:spcBef>
                <a:spcPts val="0"/>
              </a:spcBef>
              <a:spcAft>
                <a:spcPts val="0"/>
              </a:spcAft>
              <a:buNone/>
            </a:pPr>
            <a:r>
              <a:t/>
            </a:r>
            <a:endParaRPr b="0" i="0" sz="16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600" u="none" cap="none" strike="noStrike">
                <a:solidFill>
                  <a:schemeClr val="dk1"/>
                </a:solidFill>
                <a:latin typeface="Tahoma"/>
                <a:ea typeface="Tahoma"/>
                <a:cs typeface="Tahoma"/>
                <a:sym typeface="Tahoma"/>
              </a:rPr>
              <a:t>имя</a:t>
            </a:r>
            <a:r>
              <a:rPr b="0" i="0" lang="en-US" sz="1600" u="none" cap="none" strike="noStrike">
                <a:solidFill>
                  <a:schemeClr val="dk1"/>
                </a:solidFill>
                <a:latin typeface="Tahoma"/>
                <a:ea typeface="Tahoma"/>
                <a:cs typeface="Tahoma"/>
                <a:sym typeface="Tahoma"/>
              </a:rPr>
              <a:t> - текстовая строка, которая отличает одно состояние от всех остальных. Имя состояния должно быть уникальным внутри объемлющего пакета</a:t>
            </a:r>
            <a:endParaRPr sz="1600">
              <a:solidFill>
                <a:schemeClr val="dk1"/>
              </a:solidFill>
            </a:endParaRPr>
          </a:p>
          <a:p>
            <a:pPr indent="0" lvl="0" marL="0" marR="0" rtl="0" algn="just">
              <a:spcBef>
                <a:spcPts val="0"/>
              </a:spcBef>
              <a:spcAft>
                <a:spcPts val="0"/>
              </a:spcAft>
              <a:buNone/>
            </a:pPr>
            <a:r>
              <a:t/>
            </a:r>
            <a:endParaRPr b="0" i="0" sz="16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600" u="none" cap="none" strike="noStrike">
                <a:solidFill>
                  <a:schemeClr val="dk1"/>
                </a:solidFill>
                <a:latin typeface="Tahoma"/>
                <a:ea typeface="Tahoma"/>
                <a:cs typeface="Tahoma"/>
                <a:sym typeface="Tahoma"/>
              </a:rPr>
              <a:t>внутренние действия</a:t>
            </a:r>
            <a:r>
              <a:rPr b="0" i="0" lang="en-US" sz="1600" u="none" cap="none" strike="noStrike">
                <a:solidFill>
                  <a:schemeClr val="dk1"/>
                </a:solidFill>
                <a:latin typeface="Tahoma"/>
                <a:ea typeface="Tahoma"/>
                <a:cs typeface="Tahoma"/>
                <a:sym typeface="Tahoma"/>
              </a:rPr>
              <a:t> - действия, выполняемые при входе в состояние и выходе из него, а также выполняемые без выхода из состояния</a:t>
            </a:r>
            <a:endParaRPr sz="1600">
              <a:solidFill>
                <a:schemeClr val="dk1"/>
              </a:solidFill>
            </a:endParaRPr>
          </a:p>
        </p:txBody>
      </p:sp>
      <p:sp>
        <p:nvSpPr>
          <p:cNvPr id="88" name="Google Shape;88;g292859c8873_0_151"/>
          <p:cNvSpPr/>
          <p:nvPr/>
        </p:nvSpPr>
        <p:spPr>
          <a:xfrm>
            <a:off x="510675" y="5233500"/>
            <a:ext cx="9082200" cy="1645200"/>
          </a:xfrm>
          <a:prstGeom prst="rect">
            <a:avLst/>
          </a:prstGeom>
          <a:noFill/>
          <a:ln>
            <a:noFill/>
          </a:ln>
        </p:spPr>
        <p:txBody>
          <a:bodyPr anchorCtr="0" anchor="t" bIns="50775" lIns="101575" spcFirstLastPara="1" rIns="101575" wrap="square" tIns="50775">
            <a:noAutofit/>
          </a:bodyPr>
          <a:lstStyle/>
          <a:p>
            <a:pPr indent="0" lvl="0" marL="0" marR="0" rtl="0" algn="just">
              <a:spcBef>
                <a:spcPts val="0"/>
              </a:spcBef>
              <a:spcAft>
                <a:spcPts val="0"/>
              </a:spcAft>
              <a:buNone/>
            </a:pPr>
            <a:r>
              <a:rPr b="1" i="0" lang="en-US" sz="1600" u="none" cap="none" strike="noStrike">
                <a:solidFill>
                  <a:schemeClr val="dk1"/>
                </a:solidFill>
                <a:latin typeface="Tahoma"/>
                <a:ea typeface="Tahoma"/>
                <a:cs typeface="Tahoma"/>
                <a:sym typeface="Tahoma"/>
              </a:rPr>
              <a:t>подсостояния</a:t>
            </a:r>
            <a:r>
              <a:rPr b="0" i="0" lang="en-US" sz="1600" u="none" cap="none" strike="noStrike">
                <a:solidFill>
                  <a:schemeClr val="dk1"/>
                </a:solidFill>
                <a:latin typeface="Tahoma"/>
                <a:ea typeface="Tahoma"/>
                <a:cs typeface="Tahoma"/>
                <a:sym typeface="Tahoma"/>
              </a:rPr>
              <a:t> - внутри состояния могут существовать подсостояния, как непересекающиеся (активизируемые последовательно), так и параллельные (активные одновременно)</a:t>
            </a:r>
            <a:endParaRPr sz="1600">
              <a:solidFill>
                <a:schemeClr val="dk1"/>
              </a:solidFill>
            </a:endParaRPr>
          </a:p>
          <a:p>
            <a:pPr indent="0" lvl="0" marL="0" marR="0" rtl="0" algn="just">
              <a:spcBef>
                <a:spcPts val="0"/>
              </a:spcBef>
              <a:spcAft>
                <a:spcPts val="0"/>
              </a:spcAft>
              <a:buNone/>
            </a:pPr>
            <a:r>
              <a:t/>
            </a:r>
            <a:endParaRPr b="0" i="0" sz="1600" u="none" cap="none" strike="noStrike">
              <a:solidFill>
                <a:schemeClr val="dk1"/>
              </a:solidFill>
              <a:latin typeface="Tahoma"/>
              <a:ea typeface="Tahoma"/>
              <a:cs typeface="Tahoma"/>
              <a:sym typeface="Tahoma"/>
            </a:endParaRPr>
          </a:p>
          <a:p>
            <a:pPr indent="0" lvl="0" marL="0" marR="0" rtl="0" algn="just">
              <a:spcBef>
                <a:spcPts val="0"/>
              </a:spcBef>
              <a:spcAft>
                <a:spcPts val="0"/>
              </a:spcAft>
              <a:buNone/>
            </a:pPr>
            <a:r>
              <a:rPr b="1" i="0" lang="en-US" sz="1600" u="none" cap="none" strike="noStrike">
                <a:solidFill>
                  <a:schemeClr val="dk1"/>
                </a:solidFill>
                <a:latin typeface="Tahoma"/>
                <a:ea typeface="Tahoma"/>
                <a:cs typeface="Tahoma"/>
                <a:sym typeface="Tahoma"/>
              </a:rPr>
              <a:t>отложенные события</a:t>
            </a:r>
            <a:r>
              <a:rPr b="0" i="0" lang="en-US" sz="1600" u="none" cap="none" strike="noStrike">
                <a:solidFill>
                  <a:schemeClr val="dk1"/>
                </a:solidFill>
                <a:latin typeface="Tahoma"/>
                <a:ea typeface="Tahoma"/>
                <a:cs typeface="Tahoma"/>
                <a:sym typeface="Tahoma"/>
              </a:rPr>
              <a:t> - список событий, которые не обработаны в этом состоянии, а отложены и поставлены в очередь для обработки объектом в некотором другом состоянии.</a:t>
            </a:r>
            <a:endParaRPr sz="1600">
              <a:solidFill>
                <a:schemeClr val="dk1"/>
              </a:solidFill>
            </a:endParaRPr>
          </a:p>
        </p:txBody>
      </p:sp>
      <p:pic>
        <p:nvPicPr>
          <p:cNvPr id="89" name="Google Shape;89;g292859c8873_0_151"/>
          <p:cNvPicPr preferRelativeResize="0"/>
          <p:nvPr/>
        </p:nvPicPr>
        <p:blipFill>
          <a:blip r:embed="rId3">
            <a:alphaModFix/>
          </a:blip>
          <a:stretch>
            <a:fillRect/>
          </a:stretch>
        </p:blipFill>
        <p:spPr>
          <a:xfrm>
            <a:off x="687200" y="2913825"/>
            <a:ext cx="3331475" cy="194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